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56" r:id="rId5"/>
    <p:sldId id="257" r:id="rId6"/>
    <p:sldId id="258" r:id="rId7"/>
    <p:sldId id="259" r:id="rId8"/>
    <p:sldId id="260" r:id="rId9"/>
    <p:sldId id="276" r:id="rId10"/>
    <p:sldId id="277" r:id="rId11"/>
    <p:sldId id="278" r:id="rId12"/>
    <p:sldId id="281" r:id="rId13"/>
    <p:sldId id="279" r:id="rId14"/>
    <p:sldId id="280" r:id="rId15"/>
    <p:sldId id="261" r:id="rId16"/>
    <p:sldId id="282" r:id="rId17"/>
    <p:sldId id="290" r:id="rId18"/>
    <p:sldId id="262" r:id="rId19"/>
    <p:sldId id="285" r:id="rId20"/>
    <p:sldId id="286" r:id="rId21"/>
    <p:sldId id="287" r:id="rId22"/>
    <p:sldId id="289" r:id="rId23"/>
    <p:sldId id="288" r:id="rId24"/>
    <p:sldId id="292" r:id="rId25"/>
    <p:sldId id="298" r:id="rId26"/>
    <p:sldId id="284" r:id="rId27"/>
    <p:sldId id="266" r:id="rId28"/>
    <p:sldId id="300" r:id="rId29"/>
    <p:sldId id="302" r:id="rId30"/>
    <p:sldId id="303" r:id="rId31"/>
    <p:sldId id="283" r:id="rId32"/>
    <p:sldId id="293" r:id="rId33"/>
    <p:sldId id="295" r:id="rId34"/>
    <p:sldId id="294" r:id="rId35"/>
    <p:sldId id="296" r:id="rId36"/>
    <p:sldId id="297" r:id="rId37"/>
    <p:sldId id="272" r:id="rId38"/>
    <p:sldId id="273" r:id="rId39"/>
    <p:sldId id="299" r:id="rId40"/>
  </p:sldIdLst>
  <p:sldSz cx="12192000" cy="6858000"/>
  <p:notesSz cx="6858000" cy="1857375"/>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4"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D3AA52-0FB4-F6D0-6D07-1A3D2D9FD3FC}" name="Marianne Seidler" initials="MS" userId="S::mariannes@skillup.tech::bb0b4178-c940-4a9a-9c5e-e97bf5d50d86" providerId="AD"/>
  <p188:author id="{F554C3DC-94B8-9F7D-83FC-6D4CEC0DE845}" name="Dawn Teel-Friedman" initials="DTF" userId="Dawn Teel-Friedma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Beth Larsen" initials="BL" lastIdx="1" clrIdx="4">
    <p:extLst>
      <p:ext uri="{19B8F6BF-5375-455C-9EA6-DF929625EA0E}">
        <p15:presenceInfo xmlns:p15="http://schemas.microsoft.com/office/powerpoint/2012/main" userId="04edb8684ac0beb8" providerId="Windows Live"/>
      </p:ext>
    </p:extLst>
  </p:cmAuthor>
  <p:cmAuthor id="6" name="Matt Ockenfels" initials="MO" lastIdx="1" clrIdx="5">
    <p:extLst>
      <p:ext uri="{19B8F6BF-5375-455C-9EA6-DF929625EA0E}">
        <p15:presenceInfo xmlns:p15="http://schemas.microsoft.com/office/powerpoint/2012/main" userId="S::matto@skillup.tech::1f5f8b86-5465-4302-9a82-9a36d055e8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2C3"/>
    <a:srgbClr val="33B1FF"/>
    <a:srgbClr val="007D79"/>
    <a:srgbClr val="D02670"/>
    <a:srgbClr val="231F20"/>
    <a:srgbClr val="262626"/>
    <a:srgbClr val="525252"/>
    <a:srgbClr val="BE95FF"/>
    <a:srgbClr val="C1C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5974" autoAdjust="0"/>
  </p:normalViewPr>
  <p:slideViewPr>
    <p:cSldViewPr snapToGrid="0">
      <p:cViewPr varScale="1">
        <p:scale>
          <a:sx n="76" d="100"/>
          <a:sy n="76" d="100"/>
        </p:scale>
        <p:origin x="54" y="1164"/>
      </p:cViewPr>
      <p:guideLst>
        <p:guide orient="horz" pos="744"/>
        <p:guide pos="288"/>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8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5:40:55.09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en-US"/>
              <a:t> </a:t>
            </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3873" y="1168401"/>
            <a:ext cx="10964254" cy="2387600"/>
          </a:xfrm>
          <a:solidFill>
            <a:schemeClr val="bg2"/>
          </a:solidFill>
        </p:spPr>
        <p:txBody>
          <a:bodyPr anchor="b">
            <a:normAutofit/>
          </a:bodyPr>
          <a:lstStyle>
            <a:lvl1pPr algn="ctr">
              <a:defRPr sz="4800" b="0"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8273" y="3731247"/>
            <a:ext cx="9135454" cy="1655762"/>
          </a:xfrm>
        </p:spPr>
        <p:txBody>
          <a:bodyPr>
            <a:normAutofit/>
          </a:bodyPr>
          <a:lstStyle>
            <a:lvl1pPr marL="0" indent="0" algn="ctr">
              <a:buNone/>
              <a:defRPr sz="2400" b="0" i="0">
                <a:solidFill>
                  <a:srgbClr val="525252"/>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3615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25252"/>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600199"/>
            <a:ext cx="107442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262626"/>
                </a:solidFill>
              </a:defRPr>
            </a:lvl4pPr>
            <a:lvl5pPr>
              <a:defRPr>
                <a:solidFill>
                  <a:srgbClr val="262626"/>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p:cNvCxnSpPr/>
          <p:nvPr/>
        </p:nvCxnSpPr>
        <p:spPr>
          <a:xfrm>
            <a:off x="838200" y="1296645"/>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97029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525252"/>
                </a:solidFill>
                <a:latin typeface="IBM Plex Sans SemiBold" panose="020B050305020300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600200"/>
            <a:ext cx="5181600" cy="4572000"/>
          </a:xfrm>
        </p:spPr>
        <p:txBody>
          <a:bodyPr/>
          <a:lstStyle>
            <a:lvl1pPr>
              <a:defRPr>
                <a:solidFill>
                  <a:srgbClr val="262626"/>
                </a:solidFill>
              </a:defRPr>
            </a:lvl1pPr>
            <a:lvl2pPr>
              <a:defRPr>
                <a:solidFill>
                  <a:srgbClr val="262626"/>
                </a:solidFill>
              </a:defRPr>
            </a:lvl2pPr>
            <a:lvl3pPr>
              <a:defRPr>
                <a:solidFill>
                  <a:srgbClr val="262626"/>
                </a:solidFill>
              </a:defRPr>
            </a:lvl3pPr>
            <a:lvl4pPr>
              <a:defRPr>
                <a:solidFill>
                  <a:srgbClr val="525252"/>
                </a:solidFill>
              </a:defRPr>
            </a:lvl4pPr>
            <a:lvl5pPr>
              <a:defRPr>
                <a:solidFill>
                  <a:srgbClr val="52525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p:nvCxnSpPr>
        <p:spPr>
          <a:xfrm>
            <a:off x="838200" y="1364249"/>
            <a:ext cx="10515600" cy="368"/>
          </a:xfrm>
          <a:prstGeom prst="line">
            <a:avLst/>
          </a:prstGeom>
          <a:ln>
            <a:solidFill>
              <a:srgbClr val="6C4DEA"/>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71343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7934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b="1" i="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173270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AE377BDD-6725-68B2-639C-E47C9B4601F2}"/>
              </a:ext>
            </a:extLst>
          </p:cNvPr>
          <p:cNvSpPr/>
          <p:nvPr userDrawn="1"/>
        </p:nvSpPr>
        <p:spPr>
          <a:xfrm>
            <a:off x="12625444" y="2728308"/>
            <a:ext cx="1235879" cy="1235878"/>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#BE95FF</a:t>
            </a:r>
          </a:p>
        </p:txBody>
      </p:sp>
      <p:sp>
        <p:nvSpPr>
          <p:cNvPr id="5" name="Rectangle 4">
            <a:extLst>
              <a:ext uri="{FF2B5EF4-FFF2-40B4-BE49-F238E27FC236}">
                <a16:creationId xmlns:a16="http://schemas.microsoft.com/office/drawing/2014/main" id="{18771CE0-19C9-5FCF-1B71-ACF36DEE6664}"/>
              </a:ext>
            </a:extLst>
          </p:cNvPr>
          <p:cNvSpPr/>
          <p:nvPr userDrawn="1"/>
        </p:nvSpPr>
        <p:spPr>
          <a:xfrm>
            <a:off x="18071881" y="2728308"/>
            <a:ext cx="1235879" cy="1235878"/>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#33B1FF</a:t>
            </a:r>
          </a:p>
        </p:txBody>
      </p:sp>
      <p:sp>
        <p:nvSpPr>
          <p:cNvPr id="6" name="Rectangle 5">
            <a:extLst>
              <a:ext uri="{FF2B5EF4-FFF2-40B4-BE49-F238E27FC236}">
                <a16:creationId xmlns:a16="http://schemas.microsoft.com/office/drawing/2014/main" id="{832A3F44-3AAC-9557-E214-F323108F6B65}"/>
              </a:ext>
            </a:extLst>
          </p:cNvPr>
          <p:cNvSpPr/>
          <p:nvPr userDrawn="1"/>
        </p:nvSpPr>
        <p:spPr>
          <a:xfrm>
            <a:off x="14440923" y="2728308"/>
            <a:ext cx="1235879" cy="1235878"/>
          </a:xfrm>
          <a:prstGeom prst="rect">
            <a:avLst/>
          </a:prstGeom>
          <a:solidFill>
            <a:srgbClr val="FF7EB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#FF7EB6</a:t>
            </a:r>
          </a:p>
        </p:txBody>
      </p:sp>
      <p:sp>
        <p:nvSpPr>
          <p:cNvPr id="9" name="Rectangle 8">
            <a:extLst>
              <a:ext uri="{FF2B5EF4-FFF2-40B4-BE49-F238E27FC236}">
                <a16:creationId xmlns:a16="http://schemas.microsoft.com/office/drawing/2014/main" id="{06EA0613-E945-E437-C733-F9F008F63B76}"/>
              </a:ext>
            </a:extLst>
          </p:cNvPr>
          <p:cNvSpPr/>
          <p:nvPr userDrawn="1"/>
        </p:nvSpPr>
        <p:spPr>
          <a:xfrm>
            <a:off x="16256402" y="2728308"/>
            <a:ext cx="1235879" cy="1235878"/>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#08BDBA</a:t>
            </a:r>
          </a:p>
        </p:txBody>
      </p:sp>
      <p:sp>
        <p:nvSpPr>
          <p:cNvPr id="10" name="TextBox 9">
            <a:extLst>
              <a:ext uri="{FF2B5EF4-FFF2-40B4-BE49-F238E27FC236}">
                <a16:creationId xmlns:a16="http://schemas.microsoft.com/office/drawing/2014/main" id="{F0EC5687-C25A-A73E-5192-674F560F89FA}"/>
              </a:ext>
            </a:extLst>
          </p:cNvPr>
          <p:cNvSpPr txBox="1"/>
          <p:nvPr userDrawn="1"/>
        </p:nvSpPr>
        <p:spPr>
          <a:xfrm>
            <a:off x="12602453" y="3912427"/>
            <a:ext cx="1237839" cy="369332"/>
          </a:xfrm>
          <a:prstGeom prst="rect">
            <a:avLst/>
          </a:prstGeom>
          <a:noFill/>
        </p:spPr>
        <p:txBody>
          <a:bodyPr wrap="none" rtlCol="0">
            <a:spAutoFit/>
          </a:bodyPr>
          <a:lstStyle/>
          <a:p>
            <a:r>
              <a:rPr lang="en-US" b="1" i="0" dirty="0">
                <a:solidFill>
                  <a:srgbClr val="FFFFFF"/>
                </a:solidFill>
                <a:effectLst/>
              </a:rPr>
              <a:t>Purple 40</a:t>
            </a:r>
            <a:endParaRPr lang="en-US" b="1" dirty="0">
              <a:solidFill>
                <a:srgbClr val="FFFFFF"/>
              </a:solidFill>
            </a:endParaRPr>
          </a:p>
        </p:txBody>
      </p:sp>
      <p:sp>
        <p:nvSpPr>
          <p:cNvPr id="13" name="TextBox 12">
            <a:extLst>
              <a:ext uri="{FF2B5EF4-FFF2-40B4-BE49-F238E27FC236}">
                <a16:creationId xmlns:a16="http://schemas.microsoft.com/office/drawing/2014/main" id="{C31F4021-33FE-506B-3C0D-688FEF669647}"/>
              </a:ext>
            </a:extLst>
          </p:cNvPr>
          <p:cNvSpPr txBox="1"/>
          <p:nvPr userDrawn="1"/>
        </p:nvSpPr>
        <p:spPr>
          <a:xfrm>
            <a:off x="14334144" y="3912427"/>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40</a:t>
            </a:r>
            <a:endParaRPr lang="en-US" b="1" dirty="0">
              <a:solidFill>
                <a:srgbClr val="FFFFFF"/>
              </a:solidFill>
            </a:endParaRPr>
          </a:p>
        </p:txBody>
      </p:sp>
      <p:sp>
        <p:nvSpPr>
          <p:cNvPr id="14" name="TextBox 13">
            <a:extLst>
              <a:ext uri="{FF2B5EF4-FFF2-40B4-BE49-F238E27FC236}">
                <a16:creationId xmlns:a16="http://schemas.microsoft.com/office/drawing/2014/main" id="{586B112C-C780-5B47-83AA-D580E668C866}"/>
              </a:ext>
            </a:extLst>
          </p:cNvPr>
          <p:cNvSpPr txBox="1"/>
          <p:nvPr userDrawn="1"/>
        </p:nvSpPr>
        <p:spPr>
          <a:xfrm>
            <a:off x="16404771" y="3912427"/>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40</a:t>
            </a:r>
            <a:endParaRPr lang="en-US" b="1" dirty="0">
              <a:solidFill>
                <a:srgbClr val="FFFFFF"/>
              </a:solidFill>
            </a:endParaRPr>
          </a:p>
        </p:txBody>
      </p:sp>
      <p:sp>
        <p:nvSpPr>
          <p:cNvPr id="15" name="TextBox 14">
            <a:extLst>
              <a:ext uri="{FF2B5EF4-FFF2-40B4-BE49-F238E27FC236}">
                <a16:creationId xmlns:a16="http://schemas.microsoft.com/office/drawing/2014/main" id="{D92FC597-9201-21C6-383D-67750826F14D}"/>
              </a:ext>
            </a:extLst>
          </p:cNvPr>
          <p:cNvSpPr txBox="1"/>
          <p:nvPr userDrawn="1"/>
        </p:nvSpPr>
        <p:spPr>
          <a:xfrm>
            <a:off x="18206642" y="3912427"/>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40</a:t>
            </a:r>
            <a:endParaRPr lang="en-US" b="1" dirty="0">
              <a:solidFill>
                <a:srgbClr val="FFFFFF"/>
              </a:solidFill>
            </a:endParaRPr>
          </a:p>
        </p:txBody>
      </p:sp>
      <p:sp>
        <p:nvSpPr>
          <p:cNvPr id="16" name="Rectangle 15">
            <a:extLst>
              <a:ext uri="{FF2B5EF4-FFF2-40B4-BE49-F238E27FC236}">
                <a16:creationId xmlns:a16="http://schemas.microsoft.com/office/drawing/2014/main" id="{6B4A6D56-917B-72D3-81F7-A59A36FC4198}"/>
              </a:ext>
            </a:extLst>
          </p:cNvPr>
          <p:cNvSpPr/>
          <p:nvPr userDrawn="1"/>
        </p:nvSpPr>
        <p:spPr>
          <a:xfrm>
            <a:off x="12625444" y="4418033"/>
            <a:ext cx="1235879" cy="1235878"/>
          </a:xfrm>
          <a:prstGeom prst="rect">
            <a:avLst/>
          </a:prstGeom>
          <a:solidFill>
            <a:srgbClr val="8A3FF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#8A3FFC</a:t>
            </a:r>
          </a:p>
        </p:txBody>
      </p:sp>
      <p:sp>
        <p:nvSpPr>
          <p:cNvPr id="17" name="Rectangle 16">
            <a:extLst>
              <a:ext uri="{FF2B5EF4-FFF2-40B4-BE49-F238E27FC236}">
                <a16:creationId xmlns:a16="http://schemas.microsoft.com/office/drawing/2014/main" id="{49512372-0859-45E3-8DD7-AE730B4AFD19}"/>
              </a:ext>
            </a:extLst>
          </p:cNvPr>
          <p:cNvSpPr/>
          <p:nvPr userDrawn="1"/>
        </p:nvSpPr>
        <p:spPr>
          <a:xfrm>
            <a:off x="18071881" y="4418033"/>
            <a:ext cx="1235879" cy="1235878"/>
          </a:xfrm>
          <a:prstGeom prst="rect">
            <a:avLst/>
          </a:prstGeom>
          <a:solidFill>
            <a:srgbClr val="0072C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#0072C3</a:t>
            </a:r>
          </a:p>
        </p:txBody>
      </p:sp>
      <p:sp>
        <p:nvSpPr>
          <p:cNvPr id="18" name="Rectangle 17">
            <a:extLst>
              <a:ext uri="{FF2B5EF4-FFF2-40B4-BE49-F238E27FC236}">
                <a16:creationId xmlns:a16="http://schemas.microsoft.com/office/drawing/2014/main" id="{A4197D57-5F46-DB39-F81D-9205CC53189F}"/>
              </a:ext>
            </a:extLst>
          </p:cNvPr>
          <p:cNvSpPr/>
          <p:nvPr userDrawn="1"/>
        </p:nvSpPr>
        <p:spPr>
          <a:xfrm>
            <a:off x="14440923" y="4418033"/>
            <a:ext cx="1235879" cy="1235878"/>
          </a:xfrm>
          <a:prstGeom prst="rect">
            <a:avLst/>
          </a:prstGeom>
          <a:solidFill>
            <a:srgbClr val="D0267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#D02670</a:t>
            </a:r>
          </a:p>
        </p:txBody>
      </p:sp>
      <p:sp>
        <p:nvSpPr>
          <p:cNvPr id="19" name="Rectangle 18">
            <a:extLst>
              <a:ext uri="{FF2B5EF4-FFF2-40B4-BE49-F238E27FC236}">
                <a16:creationId xmlns:a16="http://schemas.microsoft.com/office/drawing/2014/main" id="{570AA9B1-D6E7-98E2-49EF-C98B6F0E7E2F}"/>
              </a:ext>
            </a:extLst>
          </p:cNvPr>
          <p:cNvSpPr/>
          <p:nvPr userDrawn="1"/>
        </p:nvSpPr>
        <p:spPr>
          <a:xfrm>
            <a:off x="16256402" y="4418033"/>
            <a:ext cx="1235879" cy="1235878"/>
          </a:xfrm>
          <a:prstGeom prst="rect">
            <a:avLst/>
          </a:prstGeom>
          <a:solidFill>
            <a:srgbClr val="007D7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IBM Plex Sans" panose="020B0503050203000203" pitchFamily="34" charset="0"/>
              </a:rPr>
              <a:t>#007D79</a:t>
            </a:r>
          </a:p>
        </p:txBody>
      </p:sp>
      <p:sp>
        <p:nvSpPr>
          <p:cNvPr id="20" name="TextBox 19">
            <a:extLst>
              <a:ext uri="{FF2B5EF4-FFF2-40B4-BE49-F238E27FC236}">
                <a16:creationId xmlns:a16="http://schemas.microsoft.com/office/drawing/2014/main" id="{B0A9DFA7-88D2-04F7-451C-7A2C388B178F}"/>
              </a:ext>
            </a:extLst>
          </p:cNvPr>
          <p:cNvSpPr txBox="1"/>
          <p:nvPr userDrawn="1"/>
        </p:nvSpPr>
        <p:spPr>
          <a:xfrm>
            <a:off x="12602453" y="5602152"/>
            <a:ext cx="1237839" cy="369332"/>
          </a:xfrm>
          <a:prstGeom prst="rect">
            <a:avLst/>
          </a:prstGeom>
          <a:noFill/>
        </p:spPr>
        <p:txBody>
          <a:bodyPr wrap="none" rtlCol="0">
            <a:spAutoFit/>
          </a:bodyPr>
          <a:lstStyle/>
          <a:p>
            <a:r>
              <a:rPr lang="en-US" b="1" i="0" dirty="0">
                <a:solidFill>
                  <a:srgbClr val="FFFFFF"/>
                </a:solidFill>
                <a:effectLst/>
              </a:rPr>
              <a:t>Purple 60</a:t>
            </a:r>
            <a:endParaRPr lang="en-US" b="1" dirty="0">
              <a:solidFill>
                <a:srgbClr val="FFFFFF"/>
              </a:solidFill>
            </a:endParaRPr>
          </a:p>
        </p:txBody>
      </p:sp>
      <p:sp>
        <p:nvSpPr>
          <p:cNvPr id="21" name="TextBox 20">
            <a:extLst>
              <a:ext uri="{FF2B5EF4-FFF2-40B4-BE49-F238E27FC236}">
                <a16:creationId xmlns:a16="http://schemas.microsoft.com/office/drawing/2014/main" id="{92C98F8E-1DCD-3647-3613-DFFC7CDFF372}"/>
              </a:ext>
            </a:extLst>
          </p:cNvPr>
          <p:cNvSpPr txBox="1"/>
          <p:nvPr userDrawn="1"/>
        </p:nvSpPr>
        <p:spPr>
          <a:xfrm>
            <a:off x="14334144" y="5602152"/>
            <a:ext cx="1448025"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60</a:t>
            </a:r>
            <a:endParaRPr lang="en-US" b="1" dirty="0">
              <a:solidFill>
                <a:srgbClr val="FFFFFF"/>
              </a:solidFill>
            </a:endParaRPr>
          </a:p>
        </p:txBody>
      </p:sp>
      <p:sp>
        <p:nvSpPr>
          <p:cNvPr id="22" name="TextBox 21">
            <a:extLst>
              <a:ext uri="{FF2B5EF4-FFF2-40B4-BE49-F238E27FC236}">
                <a16:creationId xmlns:a16="http://schemas.microsoft.com/office/drawing/2014/main" id="{129F1073-373D-249D-C1F2-A527EB0210C9}"/>
              </a:ext>
            </a:extLst>
          </p:cNvPr>
          <p:cNvSpPr txBox="1"/>
          <p:nvPr userDrawn="1"/>
        </p:nvSpPr>
        <p:spPr>
          <a:xfrm>
            <a:off x="16404771" y="5602152"/>
            <a:ext cx="966931"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60</a:t>
            </a:r>
            <a:endParaRPr lang="en-US" b="1" dirty="0">
              <a:solidFill>
                <a:srgbClr val="FFFFFF"/>
              </a:solidFill>
            </a:endParaRPr>
          </a:p>
        </p:txBody>
      </p:sp>
      <p:sp>
        <p:nvSpPr>
          <p:cNvPr id="23" name="TextBox 22">
            <a:extLst>
              <a:ext uri="{FF2B5EF4-FFF2-40B4-BE49-F238E27FC236}">
                <a16:creationId xmlns:a16="http://schemas.microsoft.com/office/drawing/2014/main" id="{0D12B31A-8903-A616-B756-B8695FC8F38A}"/>
              </a:ext>
            </a:extLst>
          </p:cNvPr>
          <p:cNvSpPr txBox="1"/>
          <p:nvPr userDrawn="1"/>
        </p:nvSpPr>
        <p:spPr>
          <a:xfrm>
            <a:off x="18206642" y="5602152"/>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60</a:t>
            </a:r>
            <a:endParaRPr lang="en-US" b="1" dirty="0">
              <a:solidFill>
                <a:srgbClr val="FFFFFF"/>
              </a:solidFill>
            </a:endParaRPr>
          </a:p>
        </p:txBody>
      </p:sp>
      <p:sp>
        <p:nvSpPr>
          <p:cNvPr id="24" name="Rectangle 23">
            <a:extLst>
              <a:ext uri="{FF2B5EF4-FFF2-40B4-BE49-F238E27FC236}">
                <a16:creationId xmlns:a16="http://schemas.microsoft.com/office/drawing/2014/main" id="{61892CDF-E500-AD18-C0DB-5405AF35ADE4}"/>
              </a:ext>
            </a:extLst>
          </p:cNvPr>
          <p:cNvSpPr/>
          <p:nvPr userDrawn="1"/>
        </p:nvSpPr>
        <p:spPr>
          <a:xfrm>
            <a:off x="19512379" y="2712316"/>
            <a:ext cx="1267863" cy="1267862"/>
          </a:xfrm>
          <a:prstGeom prst="rect">
            <a:avLst/>
          </a:prstGeom>
          <a:solidFill>
            <a:srgbClr val="12161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Icon</a:t>
            </a:r>
          </a:p>
          <a:p>
            <a:pPr algn="ctr"/>
            <a:r>
              <a:rPr lang="en-US" dirty="0">
                <a:solidFill>
                  <a:schemeClr val="bg2"/>
                </a:solidFill>
                <a:latin typeface="IBM Plex Sans" panose="020B0503050203000203" pitchFamily="34" charset="0"/>
              </a:rPr>
              <a:t>#</a:t>
            </a:r>
            <a:r>
              <a:rPr lang="en-US" b="0" i="0" dirty="0">
                <a:solidFill>
                  <a:srgbClr val="FFFFFF"/>
                </a:solidFill>
                <a:effectLst/>
                <a:latin typeface="IBM Plex Mono" panose="020B0509050203000203" pitchFamily="49" charset="0"/>
              </a:rPr>
              <a:t>000000</a:t>
            </a:r>
            <a:endParaRPr lang="en-US" dirty="0">
              <a:solidFill>
                <a:schemeClr val="bg2"/>
              </a:solidFill>
              <a:latin typeface="IBM Plex Sans" panose="020B0503050203000203" pitchFamily="34" charset="0"/>
            </a:endParaRPr>
          </a:p>
        </p:txBody>
      </p:sp>
      <p:sp>
        <p:nvSpPr>
          <p:cNvPr id="25" name="Rectangle 24">
            <a:extLst>
              <a:ext uri="{FF2B5EF4-FFF2-40B4-BE49-F238E27FC236}">
                <a16:creationId xmlns:a16="http://schemas.microsoft.com/office/drawing/2014/main" id="{FACF072D-B1FC-4829-B71E-556F57965D46}"/>
              </a:ext>
            </a:extLst>
          </p:cNvPr>
          <p:cNvSpPr/>
          <p:nvPr userDrawn="1"/>
        </p:nvSpPr>
        <p:spPr>
          <a:xfrm>
            <a:off x="19510690" y="4403963"/>
            <a:ext cx="1264019" cy="126401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262626"/>
                </a:solidFill>
                <a:latin typeface="IBM Plex Sans" panose="020B0503050203000203" pitchFamily="34" charset="0"/>
              </a:rPr>
              <a:t>Icon</a:t>
            </a:r>
          </a:p>
          <a:p>
            <a:pPr algn="ctr"/>
            <a:r>
              <a:rPr lang="en-US" dirty="0">
                <a:solidFill>
                  <a:srgbClr val="262626"/>
                </a:solidFill>
                <a:latin typeface="IBM Plex Sans" panose="020B0503050203000203" pitchFamily="34" charset="0"/>
              </a:rPr>
              <a:t>#</a:t>
            </a:r>
            <a:r>
              <a:rPr lang="en-US" b="0" i="0" dirty="0">
                <a:solidFill>
                  <a:srgbClr val="262626"/>
                </a:solidFill>
                <a:effectLst/>
                <a:latin typeface="IBM Plex Mono" panose="020B0509050203000203" pitchFamily="49" charset="0"/>
              </a:rPr>
              <a:t>FFFFFF</a:t>
            </a:r>
            <a:endParaRPr lang="en-US" dirty="0">
              <a:solidFill>
                <a:srgbClr val="262626"/>
              </a:solidFill>
              <a:latin typeface="IBM Plex Sans" panose="020B0503050203000203" pitchFamily="34" charset="0"/>
            </a:endParaRPr>
          </a:p>
        </p:txBody>
      </p:sp>
      <p:sp>
        <p:nvSpPr>
          <p:cNvPr id="26" name="Rectangle 25">
            <a:extLst>
              <a:ext uri="{FF2B5EF4-FFF2-40B4-BE49-F238E27FC236}">
                <a16:creationId xmlns:a16="http://schemas.microsoft.com/office/drawing/2014/main" id="{398BBA60-CCFF-F95A-ECC9-46204EA2214B}"/>
              </a:ext>
            </a:extLst>
          </p:cNvPr>
          <p:cNvSpPr/>
          <p:nvPr userDrawn="1"/>
        </p:nvSpPr>
        <p:spPr>
          <a:xfrm>
            <a:off x="12625444" y="1072749"/>
            <a:ext cx="1235879" cy="1235878"/>
          </a:xfrm>
          <a:prstGeom prst="rect">
            <a:avLst/>
          </a:prstGeom>
          <a:solidFill>
            <a:srgbClr val="F6F2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#F6F2FF</a:t>
            </a:r>
          </a:p>
        </p:txBody>
      </p:sp>
      <p:sp>
        <p:nvSpPr>
          <p:cNvPr id="27" name="Rectangle 26">
            <a:extLst>
              <a:ext uri="{FF2B5EF4-FFF2-40B4-BE49-F238E27FC236}">
                <a16:creationId xmlns:a16="http://schemas.microsoft.com/office/drawing/2014/main" id="{63F05CFF-A449-FBB3-5F13-F7A72C2E43DE}"/>
              </a:ext>
            </a:extLst>
          </p:cNvPr>
          <p:cNvSpPr/>
          <p:nvPr userDrawn="1"/>
        </p:nvSpPr>
        <p:spPr>
          <a:xfrm>
            <a:off x="18071881" y="1072749"/>
            <a:ext cx="1235879" cy="1235878"/>
          </a:xfrm>
          <a:prstGeom prst="rect">
            <a:avLst/>
          </a:prstGeom>
          <a:solidFill>
            <a:srgbClr val="E5F6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#E5F6FF</a:t>
            </a:r>
          </a:p>
        </p:txBody>
      </p:sp>
      <p:sp>
        <p:nvSpPr>
          <p:cNvPr id="28" name="Rectangle 27">
            <a:extLst>
              <a:ext uri="{FF2B5EF4-FFF2-40B4-BE49-F238E27FC236}">
                <a16:creationId xmlns:a16="http://schemas.microsoft.com/office/drawing/2014/main" id="{A4895BC4-B52A-2D00-62C1-71A44604BBB4}"/>
              </a:ext>
            </a:extLst>
          </p:cNvPr>
          <p:cNvSpPr/>
          <p:nvPr userDrawn="1"/>
        </p:nvSpPr>
        <p:spPr>
          <a:xfrm>
            <a:off x="14440923" y="1072749"/>
            <a:ext cx="1235879" cy="1235878"/>
          </a:xfrm>
          <a:prstGeom prst="rect">
            <a:avLst/>
          </a:prstGeom>
          <a:solidFill>
            <a:srgbClr val="FFF0F7"/>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#FFF0F7</a:t>
            </a:r>
          </a:p>
        </p:txBody>
      </p:sp>
      <p:sp>
        <p:nvSpPr>
          <p:cNvPr id="29" name="Rectangle 28">
            <a:extLst>
              <a:ext uri="{FF2B5EF4-FFF2-40B4-BE49-F238E27FC236}">
                <a16:creationId xmlns:a16="http://schemas.microsoft.com/office/drawing/2014/main" id="{F5B5B6C5-97CB-45FD-FDEC-1F5C2A0BDC3E}"/>
              </a:ext>
            </a:extLst>
          </p:cNvPr>
          <p:cNvSpPr/>
          <p:nvPr userDrawn="1"/>
        </p:nvSpPr>
        <p:spPr>
          <a:xfrm>
            <a:off x="16256402" y="1072749"/>
            <a:ext cx="1235879" cy="1235878"/>
          </a:xfrm>
          <a:prstGeom prst="rect">
            <a:avLst/>
          </a:prstGeom>
          <a:solidFill>
            <a:srgbClr val="D9FBFB"/>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62626"/>
                </a:solidFill>
                <a:latin typeface="IBM Plex Sans" panose="020B0503050203000203" pitchFamily="34" charset="0"/>
              </a:rPr>
              <a:t>#D9FBFB</a:t>
            </a:r>
          </a:p>
        </p:txBody>
      </p:sp>
      <p:sp>
        <p:nvSpPr>
          <p:cNvPr id="30" name="TextBox 29">
            <a:extLst>
              <a:ext uri="{FF2B5EF4-FFF2-40B4-BE49-F238E27FC236}">
                <a16:creationId xmlns:a16="http://schemas.microsoft.com/office/drawing/2014/main" id="{94DCC439-D448-E0FC-26EF-94C7A8B8D0DB}"/>
              </a:ext>
            </a:extLst>
          </p:cNvPr>
          <p:cNvSpPr txBox="1"/>
          <p:nvPr userDrawn="1"/>
        </p:nvSpPr>
        <p:spPr>
          <a:xfrm>
            <a:off x="12602453" y="2256868"/>
            <a:ext cx="1237839" cy="369332"/>
          </a:xfrm>
          <a:prstGeom prst="rect">
            <a:avLst/>
          </a:prstGeom>
          <a:noFill/>
        </p:spPr>
        <p:txBody>
          <a:bodyPr wrap="none" rtlCol="0">
            <a:spAutoFit/>
          </a:bodyPr>
          <a:lstStyle/>
          <a:p>
            <a:r>
              <a:rPr lang="en-US" b="1" i="0" dirty="0">
                <a:solidFill>
                  <a:srgbClr val="FFFFFF"/>
                </a:solidFill>
                <a:effectLst/>
              </a:rPr>
              <a:t>Purple 10</a:t>
            </a:r>
            <a:endParaRPr lang="en-US" b="1" dirty="0">
              <a:solidFill>
                <a:srgbClr val="FFFFFF"/>
              </a:solidFill>
            </a:endParaRPr>
          </a:p>
        </p:txBody>
      </p:sp>
      <p:sp>
        <p:nvSpPr>
          <p:cNvPr id="31" name="TextBox 30">
            <a:extLst>
              <a:ext uri="{FF2B5EF4-FFF2-40B4-BE49-F238E27FC236}">
                <a16:creationId xmlns:a16="http://schemas.microsoft.com/office/drawing/2014/main" id="{004B7B48-2E66-50BA-96FE-D24C4E60BFD7}"/>
              </a:ext>
            </a:extLst>
          </p:cNvPr>
          <p:cNvSpPr txBox="1"/>
          <p:nvPr userDrawn="1"/>
        </p:nvSpPr>
        <p:spPr>
          <a:xfrm>
            <a:off x="14334144" y="2256868"/>
            <a:ext cx="1449436" cy="369332"/>
          </a:xfrm>
          <a:prstGeom prst="rect">
            <a:avLst/>
          </a:prstGeom>
          <a:noFill/>
        </p:spPr>
        <p:txBody>
          <a:bodyPr wrap="none" rtlCol="0">
            <a:spAutoFit/>
          </a:bodyPr>
          <a:lstStyle/>
          <a:p>
            <a:r>
              <a:rPr lang="en-US" b="1" dirty="0">
                <a:solidFill>
                  <a:srgbClr val="FFFFFF"/>
                </a:solidFill>
              </a:rPr>
              <a:t>Magenta</a:t>
            </a:r>
            <a:r>
              <a:rPr lang="en-US" b="1" i="0" dirty="0">
                <a:solidFill>
                  <a:srgbClr val="FFFFFF"/>
                </a:solidFill>
                <a:effectLst/>
              </a:rPr>
              <a:t> 10</a:t>
            </a:r>
            <a:endParaRPr lang="en-US" b="1" dirty="0">
              <a:solidFill>
                <a:srgbClr val="FFFFFF"/>
              </a:solidFill>
            </a:endParaRPr>
          </a:p>
        </p:txBody>
      </p:sp>
      <p:sp>
        <p:nvSpPr>
          <p:cNvPr id="32" name="TextBox 31">
            <a:extLst>
              <a:ext uri="{FF2B5EF4-FFF2-40B4-BE49-F238E27FC236}">
                <a16:creationId xmlns:a16="http://schemas.microsoft.com/office/drawing/2014/main" id="{07C767BF-EB72-86A2-DBA6-0D26C6C02894}"/>
              </a:ext>
            </a:extLst>
          </p:cNvPr>
          <p:cNvSpPr txBox="1"/>
          <p:nvPr userDrawn="1"/>
        </p:nvSpPr>
        <p:spPr>
          <a:xfrm>
            <a:off x="16404771" y="2256868"/>
            <a:ext cx="966355" cy="369332"/>
          </a:xfrm>
          <a:prstGeom prst="rect">
            <a:avLst/>
          </a:prstGeom>
          <a:noFill/>
        </p:spPr>
        <p:txBody>
          <a:bodyPr wrap="none" rtlCol="0">
            <a:spAutoFit/>
          </a:bodyPr>
          <a:lstStyle/>
          <a:p>
            <a:r>
              <a:rPr lang="en-US" b="1" dirty="0">
                <a:solidFill>
                  <a:srgbClr val="FFFFFF"/>
                </a:solidFill>
              </a:rPr>
              <a:t>Teal</a:t>
            </a:r>
            <a:r>
              <a:rPr lang="en-US" b="1" i="0" dirty="0">
                <a:solidFill>
                  <a:srgbClr val="FFFFFF"/>
                </a:solidFill>
                <a:effectLst/>
              </a:rPr>
              <a:t> 10</a:t>
            </a:r>
            <a:endParaRPr lang="en-US" b="1" dirty="0">
              <a:solidFill>
                <a:srgbClr val="FFFFFF"/>
              </a:solidFill>
            </a:endParaRPr>
          </a:p>
        </p:txBody>
      </p:sp>
      <p:sp>
        <p:nvSpPr>
          <p:cNvPr id="33" name="TextBox 32">
            <a:extLst>
              <a:ext uri="{FF2B5EF4-FFF2-40B4-BE49-F238E27FC236}">
                <a16:creationId xmlns:a16="http://schemas.microsoft.com/office/drawing/2014/main" id="{BFEDF829-6CB0-F03B-E025-85D510B4DC26}"/>
              </a:ext>
            </a:extLst>
          </p:cNvPr>
          <p:cNvSpPr txBox="1"/>
          <p:nvPr userDrawn="1"/>
        </p:nvSpPr>
        <p:spPr>
          <a:xfrm>
            <a:off x="18206642" y="2256868"/>
            <a:ext cx="1055097" cy="369332"/>
          </a:xfrm>
          <a:prstGeom prst="rect">
            <a:avLst/>
          </a:prstGeom>
          <a:noFill/>
        </p:spPr>
        <p:txBody>
          <a:bodyPr wrap="none" rtlCol="0">
            <a:spAutoFit/>
          </a:bodyPr>
          <a:lstStyle/>
          <a:p>
            <a:r>
              <a:rPr lang="en-US" b="1" dirty="0">
                <a:solidFill>
                  <a:srgbClr val="FFFFFF"/>
                </a:solidFill>
              </a:rPr>
              <a:t>Cyan</a:t>
            </a:r>
            <a:r>
              <a:rPr lang="en-US" b="1" i="0" dirty="0">
                <a:solidFill>
                  <a:srgbClr val="FFFFFF"/>
                </a:solidFill>
                <a:effectLst/>
              </a:rPr>
              <a:t> 10</a:t>
            </a:r>
            <a:endParaRPr lang="en-US" b="1" dirty="0">
              <a:solidFill>
                <a:srgbClr val="FFFFFF"/>
              </a:solidFill>
            </a:endParaRPr>
          </a:p>
        </p:txBody>
      </p:sp>
      <p:sp>
        <p:nvSpPr>
          <p:cNvPr id="34" name="Rectangle 33">
            <a:extLst>
              <a:ext uri="{FF2B5EF4-FFF2-40B4-BE49-F238E27FC236}">
                <a16:creationId xmlns:a16="http://schemas.microsoft.com/office/drawing/2014/main" id="{7FF97BF5-A64D-02F2-4B04-BC95CE39DF3F}"/>
              </a:ext>
            </a:extLst>
          </p:cNvPr>
          <p:cNvSpPr/>
          <p:nvPr userDrawn="1"/>
        </p:nvSpPr>
        <p:spPr>
          <a:xfrm>
            <a:off x="16222135" y="-2341897"/>
            <a:ext cx="1267863" cy="1267862"/>
          </a:xfrm>
          <a:prstGeom prst="rect">
            <a:avLst/>
          </a:prstGeom>
          <a:solidFill>
            <a:srgbClr val="C1C7C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#C1C7CD</a:t>
            </a:r>
          </a:p>
        </p:txBody>
      </p:sp>
      <p:sp>
        <p:nvSpPr>
          <p:cNvPr id="37" name="Rectangle 36">
            <a:extLst>
              <a:ext uri="{FF2B5EF4-FFF2-40B4-BE49-F238E27FC236}">
                <a16:creationId xmlns:a16="http://schemas.microsoft.com/office/drawing/2014/main" id="{63738F9B-27C5-3C49-8FD7-0731EE9AC3BF}"/>
              </a:ext>
            </a:extLst>
          </p:cNvPr>
          <p:cNvSpPr/>
          <p:nvPr userDrawn="1"/>
        </p:nvSpPr>
        <p:spPr>
          <a:xfrm>
            <a:off x="16222135" y="-801901"/>
            <a:ext cx="1267863" cy="1267862"/>
          </a:xfrm>
          <a:prstGeom prst="rect">
            <a:avLst/>
          </a:prstGeom>
          <a:solidFill>
            <a:srgbClr val="F2F4F8"/>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#F2F4F8</a:t>
            </a:r>
          </a:p>
        </p:txBody>
      </p:sp>
      <p:sp>
        <p:nvSpPr>
          <p:cNvPr id="38" name="Rectangle 37">
            <a:extLst>
              <a:ext uri="{FF2B5EF4-FFF2-40B4-BE49-F238E27FC236}">
                <a16:creationId xmlns:a16="http://schemas.microsoft.com/office/drawing/2014/main" id="{A7194F16-D83C-3057-9151-A884EA8F0931}"/>
              </a:ext>
            </a:extLst>
          </p:cNvPr>
          <p:cNvSpPr/>
          <p:nvPr userDrawn="1"/>
        </p:nvSpPr>
        <p:spPr>
          <a:xfrm>
            <a:off x="14397282" y="-2352139"/>
            <a:ext cx="1267863" cy="1267862"/>
          </a:xfrm>
          <a:prstGeom prst="rect">
            <a:avLst/>
          </a:prstGeom>
          <a:solidFill>
            <a:srgbClr val="BE95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#BE95FF</a:t>
            </a:r>
          </a:p>
        </p:txBody>
      </p:sp>
      <p:sp>
        <p:nvSpPr>
          <p:cNvPr id="39" name="Rectangle 38">
            <a:extLst>
              <a:ext uri="{FF2B5EF4-FFF2-40B4-BE49-F238E27FC236}">
                <a16:creationId xmlns:a16="http://schemas.microsoft.com/office/drawing/2014/main" id="{80C7A661-0FF9-B849-2771-84AA24CF5EFF}"/>
              </a:ext>
            </a:extLst>
          </p:cNvPr>
          <p:cNvSpPr/>
          <p:nvPr userDrawn="1"/>
        </p:nvSpPr>
        <p:spPr>
          <a:xfrm>
            <a:off x="14397282" y="-812143"/>
            <a:ext cx="1267863" cy="1267862"/>
          </a:xfrm>
          <a:prstGeom prst="rect">
            <a:avLst/>
          </a:prstGeom>
          <a:solidFill>
            <a:srgbClr val="33B1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#33B1FF</a:t>
            </a:r>
          </a:p>
        </p:txBody>
      </p:sp>
      <p:sp>
        <p:nvSpPr>
          <p:cNvPr id="42" name="Rectangle 41">
            <a:extLst>
              <a:ext uri="{FF2B5EF4-FFF2-40B4-BE49-F238E27FC236}">
                <a16:creationId xmlns:a16="http://schemas.microsoft.com/office/drawing/2014/main" id="{784675A9-3F9A-460D-D8D6-C5D9516859D4}"/>
              </a:ext>
            </a:extLst>
          </p:cNvPr>
          <p:cNvSpPr/>
          <p:nvPr userDrawn="1"/>
        </p:nvSpPr>
        <p:spPr>
          <a:xfrm>
            <a:off x="12572429" y="-2309174"/>
            <a:ext cx="1267863" cy="1267862"/>
          </a:xfrm>
          <a:prstGeom prst="rect">
            <a:avLst/>
          </a:prstGeom>
          <a:solidFill>
            <a:srgbClr val="08BDBA"/>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#08BDBA</a:t>
            </a:r>
          </a:p>
        </p:txBody>
      </p:sp>
      <p:sp>
        <p:nvSpPr>
          <p:cNvPr id="43" name="Rectangle 42">
            <a:extLst>
              <a:ext uri="{FF2B5EF4-FFF2-40B4-BE49-F238E27FC236}">
                <a16:creationId xmlns:a16="http://schemas.microsoft.com/office/drawing/2014/main" id="{FD8C7787-7D0E-ED5D-DB99-53C4B52AA8F2}"/>
              </a:ext>
            </a:extLst>
          </p:cNvPr>
          <p:cNvSpPr/>
          <p:nvPr userDrawn="1"/>
        </p:nvSpPr>
        <p:spPr>
          <a:xfrm>
            <a:off x="12572429" y="-769178"/>
            <a:ext cx="1267863" cy="1267862"/>
          </a:xfrm>
          <a:prstGeom prst="rect">
            <a:avLst/>
          </a:prstGeom>
          <a:solidFill>
            <a:srgbClr val="78A9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IBM Plex Sans" panose="020B0503050203000203" pitchFamily="34" charset="0"/>
              </a:rPr>
              <a:t>Text BG</a:t>
            </a:r>
          </a:p>
          <a:p>
            <a:pPr algn="ctr"/>
            <a:r>
              <a:rPr lang="en-US" dirty="0">
                <a:solidFill>
                  <a:schemeClr val="tx1"/>
                </a:solidFill>
                <a:latin typeface="IBM Plex Sans" panose="020B0503050203000203" pitchFamily="34" charset="0"/>
              </a:rPr>
              <a:t>#78A9FF</a:t>
            </a:r>
          </a:p>
        </p:txBody>
      </p:sp>
      <p:sp>
        <p:nvSpPr>
          <p:cNvPr id="46" name="Rectangle 45">
            <a:extLst>
              <a:ext uri="{FF2B5EF4-FFF2-40B4-BE49-F238E27FC236}">
                <a16:creationId xmlns:a16="http://schemas.microsoft.com/office/drawing/2014/main" id="{20CCBF62-5F94-E366-51BD-6C8DCBF90955}"/>
              </a:ext>
            </a:extLst>
          </p:cNvPr>
          <p:cNvSpPr/>
          <p:nvPr userDrawn="1"/>
        </p:nvSpPr>
        <p:spPr>
          <a:xfrm>
            <a:off x="17993876" y="-2309174"/>
            <a:ext cx="1267863" cy="1267862"/>
          </a:xfrm>
          <a:prstGeom prst="rect">
            <a:avLst/>
          </a:prstGeom>
          <a:solidFill>
            <a:srgbClr val="52525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Labels</a:t>
            </a:r>
          </a:p>
          <a:p>
            <a:pPr algn="ctr"/>
            <a:r>
              <a:rPr lang="en-US" dirty="0">
                <a:solidFill>
                  <a:schemeClr val="bg2"/>
                </a:solidFill>
                <a:latin typeface="IBM Plex Sans" panose="020B0503050203000203" pitchFamily="34" charset="0"/>
              </a:rPr>
              <a:t>#525252</a:t>
            </a:r>
          </a:p>
        </p:txBody>
      </p:sp>
      <p:sp>
        <p:nvSpPr>
          <p:cNvPr id="47" name="Rectangle 46">
            <a:extLst>
              <a:ext uri="{FF2B5EF4-FFF2-40B4-BE49-F238E27FC236}">
                <a16:creationId xmlns:a16="http://schemas.microsoft.com/office/drawing/2014/main" id="{E5880850-0EBA-AD14-E6FD-BB1DC94F3DA5}"/>
              </a:ext>
            </a:extLst>
          </p:cNvPr>
          <p:cNvSpPr/>
          <p:nvPr userDrawn="1"/>
        </p:nvSpPr>
        <p:spPr>
          <a:xfrm>
            <a:off x="17993875" y="-812143"/>
            <a:ext cx="1267863" cy="1267862"/>
          </a:xfrm>
          <a:prstGeom prst="rect">
            <a:avLst/>
          </a:prstGeom>
          <a:solidFill>
            <a:srgbClr val="26262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2"/>
                </a:solidFill>
                <a:latin typeface="IBM Plex Sans" panose="020B0503050203000203" pitchFamily="34" charset="0"/>
              </a:rPr>
              <a:t>Text</a:t>
            </a:r>
          </a:p>
          <a:p>
            <a:pPr algn="ctr"/>
            <a:r>
              <a:rPr lang="en-US" dirty="0">
                <a:solidFill>
                  <a:schemeClr val="bg2"/>
                </a:solidFill>
                <a:latin typeface="IBM Plex Sans" panose="020B0503050203000203" pitchFamily="34" charset="0"/>
              </a:rPr>
              <a:t>#262626</a:t>
            </a:r>
          </a:p>
        </p:txBody>
      </p:sp>
      <p:sp>
        <p:nvSpPr>
          <p:cNvPr id="67" name="Rectangle 66" hidden="1">
            <a:extLst>
              <a:ext uri="{FF2B5EF4-FFF2-40B4-BE49-F238E27FC236}">
                <a16:creationId xmlns:a16="http://schemas.microsoft.com/office/drawing/2014/main" id="{04EE5960-43EB-4B14-0782-2876BE85A607}"/>
              </a:ext>
            </a:extLst>
          </p:cNvPr>
          <p:cNvSpPr/>
          <p:nvPr userDrawn="1"/>
        </p:nvSpPr>
        <p:spPr>
          <a:xfrm>
            <a:off x="-76201" y="6356350"/>
            <a:ext cx="12353925" cy="276797"/>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8"/>
    </p:custDataLst>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73" r:id="rId6"/>
  </p:sldLayoutIdLst>
  <p:txStyles>
    <p:title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3" Type="http://schemas.openxmlformats.org/officeDocument/2006/relationships/image" Target="../media/image2.png"/><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5631-0297-E86E-7069-C969B141FD7D}"/>
              </a:ext>
            </a:extLst>
          </p:cNvPr>
          <p:cNvSpPr>
            <a:spLocks noGrp="1"/>
          </p:cNvSpPr>
          <p:nvPr>
            <p:ph type="ctrTitle"/>
          </p:nvPr>
        </p:nvSpPr>
        <p:spPr>
          <a:xfrm>
            <a:off x="544360" y="1185986"/>
            <a:ext cx="6096000" cy="2387600"/>
          </a:xfrm>
          <a:noFill/>
        </p:spPr>
        <p:txBody>
          <a:bodyPr>
            <a:normAutofit/>
          </a:bodyPr>
          <a:lstStyle/>
          <a:p>
            <a:r>
              <a:rPr lang="es-CO" noProof="0" dirty="0"/>
              <a:t>Análisis del número de formalizaciones en Cali, Colombia</a:t>
            </a:r>
          </a:p>
        </p:txBody>
      </p:sp>
      <p:sp>
        <p:nvSpPr>
          <p:cNvPr id="3" name="Subtitle 2">
            <a:extLst>
              <a:ext uri="{FF2B5EF4-FFF2-40B4-BE49-F238E27FC236}">
                <a16:creationId xmlns:a16="http://schemas.microsoft.com/office/drawing/2014/main" id="{59DF6B8D-2BAC-11F8-7D28-B631D08C8D90}"/>
              </a:ext>
            </a:extLst>
          </p:cNvPr>
          <p:cNvSpPr>
            <a:spLocks noGrp="1"/>
          </p:cNvSpPr>
          <p:nvPr>
            <p:ph type="subTitle" idx="1"/>
          </p:nvPr>
        </p:nvSpPr>
        <p:spPr>
          <a:xfrm>
            <a:off x="0" y="3731247"/>
            <a:ext cx="7184720" cy="1655762"/>
          </a:xfrm>
          <a:noFill/>
        </p:spPr>
        <p:txBody>
          <a:bodyPr/>
          <a:lstStyle/>
          <a:p>
            <a:r>
              <a:rPr lang="es-CO" noProof="0" dirty="0"/>
              <a:t>Diego Arley Gomez Garzón</a:t>
            </a:r>
          </a:p>
          <a:p>
            <a:r>
              <a:rPr lang="es-CO" dirty="0"/>
              <a:t>02</a:t>
            </a:r>
            <a:r>
              <a:rPr lang="es-CO" noProof="0" dirty="0"/>
              <a:t>-01-2026</a:t>
            </a:r>
          </a:p>
        </p:txBody>
      </p:sp>
      <p:pic>
        <p:nvPicPr>
          <p:cNvPr id="4" name="Picture 3">
            <a:extLst>
              <a:ext uri="{FF2B5EF4-FFF2-40B4-BE49-F238E27FC236}">
                <a16:creationId xmlns:a16="http://schemas.microsoft.com/office/drawing/2014/main" id="{77323E2C-8982-861D-BE1D-3E30E5CC437C}"/>
              </a:ext>
            </a:extLst>
          </p:cNvPr>
          <p:cNvPicPr>
            <a:picLocks noChangeAspect="1"/>
          </p:cNvPicPr>
          <p:nvPr/>
        </p:nvPicPr>
        <p:blipFill>
          <a:blip r:embed="rId3"/>
          <a:stretch>
            <a:fillRect/>
          </a:stretch>
        </p:blipFill>
        <p:spPr>
          <a:xfrm>
            <a:off x="6652886" y="1234887"/>
            <a:ext cx="5154156" cy="4677398"/>
          </a:xfrm>
          <a:prstGeom prst="rect">
            <a:avLst/>
          </a:prstGeom>
          <a:noFill/>
        </p:spPr>
      </p:pic>
    </p:spTree>
    <p:custDataLst>
      <p:tags r:id="rId1"/>
    </p:custDataLst>
    <p:extLst>
      <p:ext uri="{BB962C8B-B14F-4D97-AF65-F5344CB8AC3E}">
        <p14:creationId xmlns:p14="http://schemas.microsoft.com/office/powerpoint/2010/main" val="400973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A2230-0688-E4F9-0CAC-99F6CEB83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25F1A-0ACA-23D6-8301-CAB7D6990AF6}"/>
              </a:ext>
            </a:extLst>
          </p:cNvPr>
          <p:cNvSpPr>
            <a:spLocks noGrp="1"/>
          </p:cNvSpPr>
          <p:nvPr>
            <p:ph type="title"/>
          </p:nvPr>
        </p:nvSpPr>
        <p:spPr>
          <a:xfrm>
            <a:off x="838200" y="365125"/>
            <a:ext cx="10515600" cy="1325563"/>
          </a:xfrm>
        </p:spPr>
        <p:txBody>
          <a:bodyPr anchor="ctr">
            <a:normAutofit/>
          </a:bodyPr>
          <a:lstStyle/>
          <a:p>
            <a:r>
              <a:rPr lang="es-CO" noProof="0" dirty="0"/>
              <a:t>Modelo de </a:t>
            </a:r>
            <a:r>
              <a:rPr lang="es-CO" noProof="0" dirty="0" err="1"/>
              <a:t>clustering</a:t>
            </a:r>
            <a:r>
              <a:rPr lang="es-CO" noProof="0" dirty="0"/>
              <a:t>(</a:t>
            </a:r>
            <a:r>
              <a:rPr lang="es-CO" noProof="0" dirty="0" err="1"/>
              <a:t>Kmeans</a:t>
            </a:r>
            <a:r>
              <a:rPr lang="es-CO" noProof="0" dirty="0"/>
              <a:t>)</a:t>
            </a:r>
          </a:p>
        </p:txBody>
      </p:sp>
      <p:pic>
        <p:nvPicPr>
          <p:cNvPr id="4" name="Imagen 3" descr="Diagrama&#10;&#10;El contenido generado por IA puede ser incorrecto.">
            <a:extLst>
              <a:ext uri="{FF2B5EF4-FFF2-40B4-BE49-F238E27FC236}">
                <a16:creationId xmlns:a16="http://schemas.microsoft.com/office/drawing/2014/main" id="{DED9CBAB-3677-CB59-036D-B8E2BD96C254}"/>
              </a:ext>
            </a:extLst>
          </p:cNvPr>
          <p:cNvPicPr>
            <a:picLocks noChangeAspect="1"/>
          </p:cNvPicPr>
          <p:nvPr/>
        </p:nvPicPr>
        <p:blipFill>
          <a:blip r:embed="rId3"/>
          <a:stretch>
            <a:fillRect/>
          </a:stretch>
        </p:blipFill>
        <p:spPr>
          <a:xfrm>
            <a:off x="4375785" y="1600199"/>
            <a:ext cx="3669030" cy="4572000"/>
          </a:xfrm>
          <a:prstGeom prst="rect">
            <a:avLst/>
          </a:prstGeom>
          <a:noFill/>
        </p:spPr>
      </p:pic>
    </p:spTree>
    <p:custDataLst>
      <p:tags r:id="rId1"/>
    </p:custDataLst>
    <p:extLst>
      <p:ext uri="{BB962C8B-B14F-4D97-AF65-F5344CB8AC3E}">
        <p14:creationId xmlns:p14="http://schemas.microsoft.com/office/powerpoint/2010/main" val="4215631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854B2-A175-6E50-6595-4414C822A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BF36B8-0751-6D0B-A60B-AE4832AA066C}"/>
              </a:ext>
            </a:extLst>
          </p:cNvPr>
          <p:cNvSpPr>
            <a:spLocks noGrp="1"/>
          </p:cNvSpPr>
          <p:nvPr>
            <p:ph type="title"/>
          </p:nvPr>
        </p:nvSpPr>
        <p:spPr>
          <a:xfrm>
            <a:off x="838200" y="365125"/>
            <a:ext cx="10515600" cy="1325563"/>
          </a:xfrm>
        </p:spPr>
        <p:txBody>
          <a:bodyPr anchor="ctr">
            <a:normAutofit/>
          </a:bodyPr>
          <a:lstStyle/>
          <a:p>
            <a:r>
              <a:rPr lang="es-CO" noProof="0" dirty="0"/>
              <a:t>Modelos de predicción(SARIMA vs </a:t>
            </a:r>
            <a:r>
              <a:rPr lang="es-CO" noProof="0" dirty="0" err="1"/>
              <a:t>Prophet</a:t>
            </a:r>
            <a:r>
              <a:rPr lang="es-CO" noProof="0" dirty="0"/>
              <a:t>)</a:t>
            </a:r>
          </a:p>
        </p:txBody>
      </p:sp>
      <p:pic>
        <p:nvPicPr>
          <p:cNvPr id="6" name="Imagen 5" descr="Diagrama, Esquemático&#10;&#10;El contenido generado por IA puede ser incorrecto.">
            <a:extLst>
              <a:ext uri="{FF2B5EF4-FFF2-40B4-BE49-F238E27FC236}">
                <a16:creationId xmlns:a16="http://schemas.microsoft.com/office/drawing/2014/main" id="{171A897B-8E5A-CD27-D661-72E3B34D8546}"/>
              </a:ext>
            </a:extLst>
          </p:cNvPr>
          <p:cNvPicPr>
            <a:picLocks noChangeAspect="1"/>
          </p:cNvPicPr>
          <p:nvPr/>
        </p:nvPicPr>
        <p:blipFill>
          <a:blip r:embed="rId3"/>
          <a:stretch>
            <a:fillRect/>
          </a:stretch>
        </p:blipFill>
        <p:spPr>
          <a:xfrm>
            <a:off x="4164330" y="1600199"/>
            <a:ext cx="4091939" cy="4572000"/>
          </a:xfrm>
          <a:prstGeom prst="rect">
            <a:avLst/>
          </a:prstGeom>
          <a:noFill/>
        </p:spPr>
      </p:pic>
    </p:spTree>
    <p:custDataLst>
      <p:tags r:id="rId1"/>
    </p:custDataLst>
    <p:extLst>
      <p:ext uri="{BB962C8B-B14F-4D97-AF65-F5344CB8AC3E}">
        <p14:creationId xmlns:p14="http://schemas.microsoft.com/office/powerpoint/2010/main" val="189767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3F900-F166-BEB7-F740-8C872536D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210DC-B757-47AF-44F4-D6EC9F4BF93B}"/>
              </a:ext>
            </a:extLst>
          </p:cNvPr>
          <p:cNvSpPr>
            <a:spLocks noGrp="1"/>
          </p:cNvSpPr>
          <p:nvPr>
            <p:ph type="title"/>
          </p:nvPr>
        </p:nvSpPr>
        <p:spPr>
          <a:xfrm>
            <a:off x="838200" y="365125"/>
            <a:ext cx="10515600" cy="1325563"/>
          </a:xfrm>
        </p:spPr>
        <p:txBody>
          <a:bodyPr anchor="ctr">
            <a:normAutofit/>
          </a:bodyPr>
          <a:lstStyle/>
          <a:p>
            <a:r>
              <a:rPr lang="es-CO" noProof="0" dirty="0"/>
              <a:t>RESULTADOS</a:t>
            </a:r>
          </a:p>
        </p:txBody>
      </p:sp>
      <p:sp>
        <p:nvSpPr>
          <p:cNvPr id="3" name="Content Placeholder 2">
            <a:extLst>
              <a:ext uri="{FF2B5EF4-FFF2-40B4-BE49-F238E27FC236}">
                <a16:creationId xmlns:a16="http://schemas.microsoft.com/office/drawing/2014/main" id="{27E1D05E-A3D3-356F-EB51-94E7A1AE2A61}"/>
              </a:ext>
            </a:extLst>
          </p:cNvPr>
          <p:cNvSpPr txBox="1">
            <a:spLocks/>
          </p:cNvSpPr>
          <p:nvPr/>
        </p:nvSpPr>
        <p:spPr>
          <a:xfrm>
            <a:off x="1043114"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s-CO" sz="1800" noProof="0" dirty="0"/>
          </a:p>
          <a:p>
            <a:pPr marL="0" indent="0">
              <a:buFont typeface="Arial"/>
              <a:buNone/>
            </a:pPr>
            <a:endParaRPr lang="es-CO" sz="1800" noProof="0" dirty="0"/>
          </a:p>
          <a:p>
            <a:pPr marL="0" indent="0">
              <a:buFont typeface="Arial"/>
              <a:buNone/>
            </a:pPr>
            <a:endParaRPr lang="es-CO" sz="1800" noProof="0" dirty="0"/>
          </a:p>
        </p:txBody>
      </p:sp>
      <p:sp>
        <p:nvSpPr>
          <p:cNvPr id="4" name="Content Placeholder 2">
            <a:extLst>
              <a:ext uri="{FF2B5EF4-FFF2-40B4-BE49-F238E27FC236}">
                <a16:creationId xmlns:a16="http://schemas.microsoft.com/office/drawing/2014/main" id="{F9729E59-B05B-C781-465E-0888E1CCC8BC}"/>
              </a:ext>
            </a:extLst>
          </p:cNvPr>
          <p:cNvSpPr txBox="1">
            <a:spLocks/>
          </p:cNvSpPr>
          <p:nvPr/>
        </p:nvSpPr>
        <p:spPr>
          <a:xfrm>
            <a:off x="782052" y="1825625"/>
            <a:ext cx="10571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s-CO" sz="2000" noProof="0" dirty="0">
                <a:solidFill>
                  <a:schemeClr val="tx1"/>
                </a:solidFill>
              </a:rPr>
              <a:t>Resultados del análisis exploratorio de datos (EDA)</a:t>
            </a:r>
          </a:p>
          <a:p>
            <a:pPr algn="just"/>
            <a:r>
              <a:rPr lang="es-CO" sz="2000" noProof="0" dirty="0">
                <a:solidFill>
                  <a:schemeClr val="tx1"/>
                </a:solidFill>
              </a:rPr>
              <a:t>Resultados del </a:t>
            </a:r>
            <a:r>
              <a:rPr lang="es-CO" sz="2000" noProof="0" dirty="0" err="1">
                <a:solidFill>
                  <a:schemeClr val="tx1"/>
                </a:solidFill>
              </a:rPr>
              <a:t>dashboard</a:t>
            </a:r>
            <a:endParaRPr lang="es-CO" sz="2000" noProof="0" dirty="0">
              <a:solidFill>
                <a:schemeClr val="tx1"/>
              </a:solidFill>
            </a:endParaRPr>
          </a:p>
          <a:p>
            <a:pPr algn="just"/>
            <a:r>
              <a:rPr lang="es-CO" sz="2000" noProof="0" dirty="0">
                <a:solidFill>
                  <a:schemeClr val="tx1"/>
                </a:solidFill>
              </a:rPr>
              <a:t>Resultados  del análisis </a:t>
            </a:r>
            <a:r>
              <a:rPr lang="es-CO" sz="2000" dirty="0">
                <a:solidFill>
                  <a:schemeClr val="tx1"/>
                </a:solidFill>
              </a:rPr>
              <a:t>clasificatorio</a:t>
            </a:r>
            <a:endParaRPr lang="es-CO" sz="2000" noProof="0" dirty="0">
              <a:solidFill>
                <a:schemeClr val="tx1"/>
              </a:solidFill>
            </a:endParaRPr>
          </a:p>
          <a:p>
            <a:pPr algn="just"/>
            <a:r>
              <a:rPr lang="es-CO" sz="2000" dirty="0">
                <a:solidFill>
                  <a:schemeClr val="tx1"/>
                </a:solidFill>
              </a:rPr>
              <a:t>Resultados del análisis predictivo</a:t>
            </a:r>
            <a:endParaRPr lang="es-CO" sz="2000" noProof="0" dirty="0">
              <a:solidFill>
                <a:schemeClr val="tx1"/>
              </a:solidFill>
            </a:endParaRPr>
          </a:p>
        </p:txBody>
      </p:sp>
    </p:spTree>
    <p:custDataLst>
      <p:tags r:id="rId1"/>
    </p:custDataLst>
    <p:extLst>
      <p:ext uri="{BB962C8B-B14F-4D97-AF65-F5344CB8AC3E}">
        <p14:creationId xmlns:p14="http://schemas.microsoft.com/office/powerpoint/2010/main" val="2215908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descr="Foto en blanco y negro de un edificio&#10;&#10;El contenido generado por IA puede ser incorrecto.">
            <a:extLst>
              <a:ext uri="{FF2B5EF4-FFF2-40B4-BE49-F238E27FC236}">
                <a16:creationId xmlns:a16="http://schemas.microsoft.com/office/drawing/2014/main" id="{19502107-9C5B-B27B-03D5-37318188D842}"/>
              </a:ext>
            </a:extLst>
          </p:cNvPr>
          <p:cNvPicPr>
            <a:picLocks noChangeAspect="1"/>
          </p:cNvPicPr>
          <p:nvPr/>
        </p:nvPicPr>
        <p:blipFill>
          <a:blip r:embed="rId2"/>
          <a:srcRect r="9207" b="8994"/>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1327423-D7C6-820A-DF0E-A8B8C7C801E1}"/>
              </a:ext>
            </a:extLst>
          </p:cNvPr>
          <p:cNvSpPr>
            <a:spLocks noGrp="1"/>
          </p:cNvSpPr>
          <p:nvPr>
            <p:ph type="title"/>
          </p:nvPr>
        </p:nvSpPr>
        <p:spPr>
          <a:xfrm>
            <a:off x="0" y="2202051"/>
            <a:ext cx="6756749" cy="2207713"/>
          </a:xfrm>
        </p:spPr>
        <p:txBody>
          <a:bodyPr>
            <a:noAutofit/>
          </a:bodyPr>
          <a:lstStyle/>
          <a:p>
            <a:r>
              <a:rPr lang="es-CO" sz="4400" noProof="0" dirty="0">
                <a:solidFill>
                  <a:schemeClr val="bg2"/>
                </a:solidFill>
              </a:rPr>
              <a:t>Resultados del análisis exploratorio de datos (EDA)</a:t>
            </a:r>
          </a:p>
        </p:txBody>
      </p:sp>
    </p:spTree>
    <p:extLst>
      <p:ext uri="{BB962C8B-B14F-4D97-AF65-F5344CB8AC3E}">
        <p14:creationId xmlns:p14="http://schemas.microsoft.com/office/powerpoint/2010/main" val="416558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4161-6BB9-65B9-9259-79AB71C63C7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1C643EA-68CF-F084-AEFD-E5A247B0338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noProof="0" dirty="0"/>
              <a:t>Variables categóricas(no numéricas)</a:t>
            </a:r>
            <a:endPar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endParaRPr>
          </a:p>
        </p:txBody>
      </p:sp>
      <p:sp>
        <p:nvSpPr>
          <p:cNvPr id="14" name="Content Placeholder 2">
            <a:extLst>
              <a:ext uri="{FF2B5EF4-FFF2-40B4-BE49-F238E27FC236}">
                <a16:creationId xmlns:a16="http://schemas.microsoft.com/office/drawing/2014/main" id="{4AF8C923-B66F-81F9-3743-EB11164A6DD7}"/>
              </a:ext>
            </a:extLst>
          </p:cNvPr>
          <p:cNvSpPr txBox="1">
            <a:spLocks/>
          </p:cNvSpPr>
          <p:nvPr/>
        </p:nvSpPr>
        <p:spPr>
          <a:xfrm>
            <a:off x="838200" y="3701256"/>
            <a:ext cx="10515600" cy="315674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Para los datos categóricos no numéricos se pueden observar diferentes hallazgos como:</a:t>
            </a:r>
          </a:p>
          <a:p>
            <a:pPr algn="just"/>
            <a:r>
              <a:rPr lang="es-CO" sz="2000" noProof="0" dirty="0">
                <a:solidFill>
                  <a:schemeClr val="tx1"/>
                </a:solidFill>
                <a:latin typeface="IBM Plex Sans" panose="020B0503050203000203" pitchFamily="34" charset="0"/>
              </a:rPr>
              <a:t>La oficina con mayores registros(17.215) fue la de Medellín zona sur.</a:t>
            </a:r>
          </a:p>
          <a:p>
            <a:pPr algn="just"/>
            <a:r>
              <a:rPr lang="es-CO" sz="2000" noProof="0" dirty="0">
                <a:solidFill>
                  <a:schemeClr val="tx1"/>
                </a:solidFill>
                <a:latin typeface="IBM Plex Sans" panose="020B0503050203000203" pitchFamily="34" charset="0"/>
              </a:rPr>
              <a:t>La fecha con mayores registros(10.866) se produjo el 11 de julio de 2015(tercer trimestre).</a:t>
            </a:r>
          </a:p>
          <a:p>
            <a:pPr algn="just"/>
            <a:r>
              <a:rPr lang="es-CO" sz="2000" noProof="0" dirty="0">
                <a:solidFill>
                  <a:schemeClr val="tx1"/>
                </a:solidFill>
                <a:latin typeface="IBM Plex Sans" panose="020B0503050203000203" pitchFamily="34" charset="0"/>
              </a:rPr>
              <a:t>En el caso de semestres y trimestres se produce algo curioso, más del 70% de los registros se realizaron en el segundo semestre del año, pero además, alrededor del 40% de todos los registros se elaboraron en el ultimo trimestre(Octubre, Noviembre, Diciembre), ¿Por qué se habrá producido tantos registros en estos meses?.</a:t>
            </a:r>
          </a:p>
          <a:p>
            <a:pPr marL="0" indent="0" algn="just">
              <a:buNone/>
            </a:pPr>
            <a:endParaRPr lang="es-CO" sz="1500" noProof="0" dirty="0">
              <a:solidFill>
                <a:srgbClr val="FF0000"/>
              </a:solidFill>
              <a:latin typeface="IBM Plex Sans" panose="020B0503050203000203" pitchFamily="34" charset="0"/>
            </a:endParaRPr>
          </a:p>
          <a:p>
            <a:pPr marL="0" indent="0" algn="just">
              <a:buNone/>
            </a:pPr>
            <a:r>
              <a:rPr lang="es-CO" sz="1500" u="sng" noProof="0" dirty="0">
                <a:solidFill>
                  <a:srgbClr val="FF0000"/>
                </a:solidFill>
                <a:latin typeface="IBM Plex Sans" panose="020B0503050203000203" pitchFamily="34" charset="0"/>
              </a:rPr>
              <a:t>Nota: Muy probablemente se deba a que acaba el año fiscal, por lo que diferentes partes como las secretarías, los programas de titulación financiados con recursos públicos, casos especiales deban ejecutarse antes del 31 de diciembre para cerrar el año.</a:t>
            </a:r>
          </a:p>
        </p:txBody>
      </p:sp>
      <p:pic>
        <p:nvPicPr>
          <p:cNvPr id="3" name="Imagen 2" descr="Imagen de la pantalla de un celular de un mensaje en letras blancas&#10;&#10;El contenido generado por IA puede ser incorrecto.">
            <a:extLst>
              <a:ext uri="{FF2B5EF4-FFF2-40B4-BE49-F238E27FC236}">
                <a16:creationId xmlns:a16="http://schemas.microsoft.com/office/drawing/2014/main" id="{B36B9BEB-7338-B7C2-3E23-822A32C3D7C2}"/>
              </a:ext>
            </a:extLst>
          </p:cNvPr>
          <p:cNvPicPr>
            <a:picLocks noChangeAspect="1"/>
          </p:cNvPicPr>
          <p:nvPr/>
        </p:nvPicPr>
        <p:blipFill>
          <a:blip r:embed="rId3"/>
          <a:stretch>
            <a:fillRect/>
          </a:stretch>
        </p:blipFill>
        <p:spPr>
          <a:xfrm>
            <a:off x="1985379" y="1404143"/>
            <a:ext cx="8221242" cy="2297112"/>
          </a:xfrm>
          <a:prstGeom prst="rect">
            <a:avLst/>
          </a:prstGeom>
        </p:spPr>
      </p:pic>
    </p:spTree>
    <p:custDataLst>
      <p:tags r:id="rId1"/>
    </p:custDataLst>
    <p:extLst>
      <p:ext uri="{BB962C8B-B14F-4D97-AF65-F5344CB8AC3E}">
        <p14:creationId xmlns:p14="http://schemas.microsoft.com/office/powerpoint/2010/main" val="3828629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7A2E-C667-F6D3-A1E3-47F70603EAB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A591-4DF0-3912-FF72-3FD0BD7B9C1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Evolución del número de formalizaciones en el tiempo</a:t>
            </a:r>
          </a:p>
        </p:txBody>
      </p:sp>
      <p:sp>
        <p:nvSpPr>
          <p:cNvPr id="14" name="Content Placeholder 2">
            <a:extLst>
              <a:ext uri="{FF2B5EF4-FFF2-40B4-BE49-F238E27FC236}">
                <a16:creationId xmlns:a16="http://schemas.microsoft.com/office/drawing/2014/main" id="{A76FA1F7-6F3D-BDFB-2861-002E0D47C757}"/>
              </a:ext>
            </a:extLst>
          </p:cNvPr>
          <p:cNvSpPr txBox="1">
            <a:spLocks/>
          </p:cNvSpPr>
          <p:nvPr/>
        </p:nvSpPr>
        <p:spPr>
          <a:xfrm>
            <a:off x="838200" y="5714997"/>
            <a:ext cx="10515600" cy="11430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La Agencia Nacional de Tierras en Colombia ha reportado un aumento en las tierras formalizadas, explícitamente en Cali se han creado programas de formalización, titulación gratuita y apoyos municipales, impulsando así los registros de títulos de propiedad desde 2022.</a:t>
            </a:r>
          </a:p>
        </p:txBody>
      </p:sp>
      <p:pic>
        <p:nvPicPr>
          <p:cNvPr id="16" name="Imagen 15" descr="Gráfico, Histograma&#10;&#10;El contenido generado por IA puede ser incorrecto.">
            <a:extLst>
              <a:ext uri="{FF2B5EF4-FFF2-40B4-BE49-F238E27FC236}">
                <a16:creationId xmlns:a16="http://schemas.microsoft.com/office/drawing/2014/main" id="{ACEFBBCB-A75C-CD53-998D-CE6388E9F1D7}"/>
              </a:ext>
            </a:extLst>
          </p:cNvPr>
          <p:cNvPicPr>
            <a:picLocks noChangeAspect="1"/>
          </p:cNvPicPr>
          <p:nvPr/>
        </p:nvPicPr>
        <p:blipFill>
          <a:blip r:embed="rId3"/>
          <a:stretch>
            <a:fillRect/>
          </a:stretch>
        </p:blipFill>
        <p:spPr>
          <a:xfrm>
            <a:off x="1391400" y="1408164"/>
            <a:ext cx="9409195" cy="4306833"/>
          </a:xfrm>
          <a:prstGeom prst="rect">
            <a:avLst/>
          </a:prstGeom>
        </p:spPr>
      </p:pic>
    </p:spTree>
    <p:custDataLst>
      <p:tags r:id="rId1"/>
    </p:custDataLst>
    <p:extLst>
      <p:ext uri="{BB962C8B-B14F-4D97-AF65-F5344CB8AC3E}">
        <p14:creationId xmlns:p14="http://schemas.microsoft.com/office/powerpoint/2010/main" val="3684467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34E84-7A17-C025-C207-96FB78F705B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70CFBE5-65B1-26C0-A595-AE0633715A9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Títulos de propiedad realizados en cada oficina</a:t>
            </a:r>
          </a:p>
        </p:txBody>
      </p:sp>
      <p:sp>
        <p:nvSpPr>
          <p:cNvPr id="14" name="Content Placeholder 2">
            <a:extLst>
              <a:ext uri="{FF2B5EF4-FFF2-40B4-BE49-F238E27FC236}">
                <a16:creationId xmlns:a16="http://schemas.microsoft.com/office/drawing/2014/main" id="{3934702C-8FFA-B91F-87CB-BCBB0B991E59}"/>
              </a:ext>
            </a:extLst>
          </p:cNvPr>
          <p:cNvSpPr txBox="1">
            <a:spLocks/>
          </p:cNvSpPr>
          <p:nvPr/>
        </p:nvSpPr>
        <p:spPr>
          <a:xfrm>
            <a:off x="838200" y="6065725"/>
            <a:ext cx="10515600" cy="1143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La oficina con más procesos de formalización es Medellín(zona sur) con más de 17.000 títulos de propiedad registrados, seguido de Soledad, Valledupar, Montería y Florencia.</a:t>
            </a:r>
          </a:p>
        </p:txBody>
      </p:sp>
      <p:pic>
        <p:nvPicPr>
          <p:cNvPr id="3" name="Imagen 2" descr="Gráfico, Gráfico de embudo&#10;&#10;El contenido generado por IA puede ser incorrecto.">
            <a:extLst>
              <a:ext uri="{FF2B5EF4-FFF2-40B4-BE49-F238E27FC236}">
                <a16:creationId xmlns:a16="http://schemas.microsoft.com/office/drawing/2014/main" id="{E49D424E-BE4F-4500-2FE0-90E531EE79AF}"/>
              </a:ext>
            </a:extLst>
          </p:cNvPr>
          <p:cNvPicPr>
            <a:picLocks noChangeAspect="1"/>
          </p:cNvPicPr>
          <p:nvPr/>
        </p:nvPicPr>
        <p:blipFill>
          <a:blip r:embed="rId3"/>
          <a:stretch>
            <a:fillRect/>
          </a:stretch>
        </p:blipFill>
        <p:spPr>
          <a:xfrm>
            <a:off x="1162832" y="1393239"/>
            <a:ext cx="9866335" cy="4622382"/>
          </a:xfrm>
          <a:prstGeom prst="rect">
            <a:avLst/>
          </a:prstGeom>
        </p:spPr>
      </p:pic>
    </p:spTree>
    <p:custDataLst>
      <p:tags r:id="rId1"/>
    </p:custDataLst>
    <p:extLst>
      <p:ext uri="{BB962C8B-B14F-4D97-AF65-F5344CB8AC3E}">
        <p14:creationId xmlns:p14="http://schemas.microsoft.com/office/powerpoint/2010/main" val="109001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649AE-8F49-56D3-4C31-8DD1542A47C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FC48098-DE3A-5CB2-2D10-8D67D29A8F2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Distribución de cada característica(género)</a:t>
            </a:r>
          </a:p>
        </p:txBody>
      </p:sp>
      <p:pic>
        <p:nvPicPr>
          <p:cNvPr id="4" name="Imagen 3" descr="Gráfico, Gráfico de barras&#10;&#10;El contenido generado por IA puede ser incorrecto.">
            <a:extLst>
              <a:ext uri="{FF2B5EF4-FFF2-40B4-BE49-F238E27FC236}">
                <a16:creationId xmlns:a16="http://schemas.microsoft.com/office/drawing/2014/main" id="{86CFC044-77A4-11D4-5E81-0CD7424A62AB}"/>
              </a:ext>
            </a:extLst>
          </p:cNvPr>
          <p:cNvPicPr>
            <a:picLocks noChangeAspect="1"/>
          </p:cNvPicPr>
          <p:nvPr/>
        </p:nvPicPr>
        <p:blipFill>
          <a:blip r:embed="rId3"/>
          <a:stretch>
            <a:fillRect/>
          </a:stretch>
        </p:blipFill>
        <p:spPr>
          <a:xfrm>
            <a:off x="3344807" y="1381136"/>
            <a:ext cx="5502385" cy="4519107"/>
          </a:xfrm>
          <a:prstGeom prst="rect">
            <a:avLst/>
          </a:prstGeom>
        </p:spPr>
      </p:pic>
      <p:sp>
        <p:nvSpPr>
          <p:cNvPr id="2" name="Content Placeholder 2">
            <a:extLst>
              <a:ext uri="{FF2B5EF4-FFF2-40B4-BE49-F238E27FC236}">
                <a16:creationId xmlns:a16="http://schemas.microsoft.com/office/drawing/2014/main" id="{45E3C913-39D0-8EAF-1286-5B2C4082B66F}"/>
              </a:ext>
            </a:extLst>
          </p:cNvPr>
          <p:cNvSpPr txBox="1">
            <a:spLocks/>
          </p:cNvSpPr>
          <p:nvPr/>
        </p:nvSpPr>
        <p:spPr>
          <a:xfrm>
            <a:off x="838200" y="5803901"/>
            <a:ext cx="10515600" cy="97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En el caso del genero, se registraron casi el doble de títulos a personas femeninas que masculinas. Esto debido a diferentes leyes que otorgan prioridad legal a mujeres cabeza de hogar como la ley 1537 de 2012 o la ley 1955 de 2019.</a:t>
            </a:r>
          </a:p>
        </p:txBody>
      </p:sp>
    </p:spTree>
    <p:custDataLst>
      <p:tags r:id="rId1"/>
    </p:custDataLst>
    <p:extLst>
      <p:ext uri="{BB962C8B-B14F-4D97-AF65-F5344CB8AC3E}">
        <p14:creationId xmlns:p14="http://schemas.microsoft.com/office/powerpoint/2010/main" val="185493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87878-86B0-AC3B-9AE7-F6477BC3E53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815FBCF-740F-EE94-6D1B-8087F064A0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Distribución de cada característica(discapacidad)</a:t>
            </a:r>
          </a:p>
        </p:txBody>
      </p:sp>
      <p:pic>
        <p:nvPicPr>
          <p:cNvPr id="3" name="Imagen 2" descr="Gráfico&#10;&#10;El contenido generado por IA puede ser incorrecto.">
            <a:extLst>
              <a:ext uri="{FF2B5EF4-FFF2-40B4-BE49-F238E27FC236}">
                <a16:creationId xmlns:a16="http://schemas.microsoft.com/office/drawing/2014/main" id="{D7E15CF7-C5EF-A1DC-CE8B-7CCB742B4CA8}"/>
              </a:ext>
            </a:extLst>
          </p:cNvPr>
          <p:cNvPicPr>
            <a:picLocks noChangeAspect="1"/>
          </p:cNvPicPr>
          <p:nvPr/>
        </p:nvPicPr>
        <p:blipFill>
          <a:blip r:embed="rId3"/>
          <a:stretch>
            <a:fillRect/>
          </a:stretch>
        </p:blipFill>
        <p:spPr>
          <a:xfrm>
            <a:off x="2848353" y="1396418"/>
            <a:ext cx="5567495" cy="4572582"/>
          </a:xfrm>
          <a:prstGeom prst="rect">
            <a:avLst/>
          </a:prstGeom>
        </p:spPr>
      </p:pic>
      <p:sp>
        <p:nvSpPr>
          <p:cNvPr id="4" name="Content Placeholder 2">
            <a:extLst>
              <a:ext uri="{FF2B5EF4-FFF2-40B4-BE49-F238E27FC236}">
                <a16:creationId xmlns:a16="http://schemas.microsoft.com/office/drawing/2014/main" id="{49FEBA81-2855-5B4E-7DC9-C093F3C22110}"/>
              </a:ext>
            </a:extLst>
          </p:cNvPr>
          <p:cNvSpPr txBox="1">
            <a:spLocks/>
          </p:cNvSpPr>
          <p:nvPr/>
        </p:nvSpPr>
        <p:spPr>
          <a:xfrm>
            <a:off x="838200" y="5803901"/>
            <a:ext cx="10515600" cy="97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Las personas sin ningún tipo de discapacidad conforman prácticamente el 100% de los datos, lo cual puede indicar que una persona discapacitada no tiene los suficientes beneficios u oportunidades para adquirir un titulo de propiedad.</a:t>
            </a:r>
          </a:p>
        </p:txBody>
      </p:sp>
    </p:spTree>
    <p:custDataLst>
      <p:tags r:id="rId1"/>
    </p:custDataLst>
    <p:extLst>
      <p:ext uri="{BB962C8B-B14F-4D97-AF65-F5344CB8AC3E}">
        <p14:creationId xmlns:p14="http://schemas.microsoft.com/office/powerpoint/2010/main" val="1517139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4EEB7-0CE2-5EBF-BF64-745A1D2B91A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CF59BA3-8788-AB04-FC7B-539E7994A08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Distribución de cada característica(sujeto de formalización)</a:t>
            </a:r>
          </a:p>
        </p:txBody>
      </p:sp>
      <p:pic>
        <p:nvPicPr>
          <p:cNvPr id="4" name="Imagen 3" descr="Gráfico&#10;&#10;El contenido generado por IA puede ser incorrecto.">
            <a:extLst>
              <a:ext uri="{FF2B5EF4-FFF2-40B4-BE49-F238E27FC236}">
                <a16:creationId xmlns:a16="http://schemas.microsoft.com/office/drawing/2014/main" id="{6EAF2067-106D-294B-1E25-FE5754BAB73E}"/>
              </a:ext>
            </a:extLst>
          </p:cNvPr>
          <p:cNvPicPr>
            <a:picLocks noChangeAspect="1"/>
          </p:cNvPicPr>
          <p:nvPr/>
        </p:nvPicPr>
        <p:blipFill>
          <a:blip r:embed="rId3"/>
          <a:stretch>
            <a:fillRect/>
          </a:stretch>
        </p:blipFill>
        <p:spPr>
          <a:xfrm>
            <a:off x="3638885" y="1382154"/>
            <a:ext cx="4914230" cy="3915892"/>
          </a:xfrm>
          <a:prstGeom prst="rect">
            <a:avLst/>
          </a:prstGeom>
        </p:spPr>
      </p:pic>
      <p:sp>
        <p:nvSpPr>
          <p:cNvPr id="5" name="Content Placeholder 2">
            <a:extLst>
              <a:ext uri="{FF2B5EF4-FFF2-40B4-BE49-F238E27FC236}">
                <a16:creationId xmlns:a16="http://schemas.microsoft.com/office/drawing/2014/main" id="{6586DEFA-C08B-70A7-2823-3EE3B043D781}"/>
              </a:ext>
            </a:extLst>
          </p:cNvPr>
          <p:cNvSpPr txBox="1">
            <a:spLocks/>
          </p:cNvSpPr>
          <p:nvPr/>
        </p:nvSpPr>
        <p:spPr>
          <a:xfrm>
            <a:off x="838200" y="5298046"/>
            <a:ext cx="10515600" cy="14837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Para sujeto de formalización se puede denotar que el 75% o más de los datos corresponde a personas naturales, lo que nos hace preguntarnos ¿Que causa que un gran porcentaje de los títulos de propiedad se atribuyan a personas naturales y no jurídicas / instituciones?.</a:t>
            </a:r>
          </a:p>
          <a:p>
            <a:pPr marL="0" indent="0" algn="just">
              <a:buNone/>
            </a:pPr>
            <a:r>
              <a:rPr lang="es-CO" sz="1500" u="sng" noProof="0" dirty="0">
                <a:solidFill>
                  <a:srgbClr val="FF0000"/>
                </a:solidFill>
                <a:latin typeface="IBM Plex Sans" panose="020B0503050203000203" pitchFamily="34" charset="0"/>
              </a:rPr>
              <a:t>Nota: Esto debido a los diferentes programas(enfocados mayormente a personas naturales) por parte del gobierno, la titulación formalizada masiva ha venido en incremento en toda Colombia. Además, la vivienda urbana en Cali es mayoritariamente de uso residencial familiar, no corporativo.</a:t>
            </a:r>
          </a:p>
        </p:txBody>
      </p:sp>
    </p:spTree>
    <p:custDataLst>
      <p:tags r:id="rId1"/>
    </p:custDataLst>
    <p:extLst>
      <p:ext uri="{BB962C8B-B14F-4D97-AF65-F5344CB8AC3E}">
        <p14:creationId xmlns:p14="http://schemas.microsoft.com/office/powerpoint/2010/main" val="29910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BC838-B25A-D37F-BC71-DD617895704C}"/>
              </a:ext>
            </a:extLst>
          </p:cNvPr>
          <p:cNvPicPr>
            <a:picLocks noChangeAspect="1"/>
          </p:cNvPicPr>
          <p:nvPr/>
        </p:nvPicPr>
        <p:blipFill>
          <a:blip r:embed="rId3"/>
          <a:stretch>
            <a:fillRect/>
          </a:stretch>
        </p:blipFill>
        <p:spPr>
          <a:xfrm>
            <a:off x="1450711" y="2025672"/>
            <a:ext cx="3194581" cy="3194581"/>
          </a:xfrm>
          <a:prstGeom prst="rect">
            <a:avLst/>
          </a:prstGeom>
        </p:spPr>
      </p:pic>
      <p:sp>
        <p:nvSpPr>
          <p:cNvPr id="9" name="Title 1">
            <a:extLst>
              <a:ext uri="{FF2B5EF4-FFF2-40B4-BE49-F238E27FC236}">
                <a16:creationId xmlns:a16="http://schemas.microsoft.com/office/drawing/2014/main" id="{EEC79264-7E04-A135-9158-F7EF333AC3D8}"/>
              </a:ext>
            </a:extLst>
          </p:cNvPr>
          <p:cNvSpPr txBox="1">
            <a:spLocks/>
          </p:cNvSpPr>
          <p:nvPr/>
        </p:nvSpPr>
        <p:spPr>
          <a:xfrm>
            <a:off x="782054" y="263810"/>
            <a:ext cx="8508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525252"/>
                </a:solidFill>
                <a:latin typeface="IBM Plex Sans SemiBold" panose="020B0503050203000203" pitchFamily="34" charset="0"/>
                <a:ea typeface="IBM Plex Sans SemiBold" panose="020B0503050203000203" pitchFamily="34" charset="0"/>
                <a:cs typeface="IBM Plex Sans SemiBold" panose="020B0503050203000203" pitchFamily="34" charset="0"/>
              </a:defRPr>
            </a:lvl1pPr>
          </a:lstStyle>
          <a:p>
            <a:r>
              <a:rPr lang="es-CO" noProof="0" dirty="0"/>
              <a:t>Tabla de contenido</a:t>
            </a:r>
          </a:p>
        </p:txBody>
      </p:sp>
      <p:sp>
        <p:nvSpPr>
          <p:cNvPr id="10" name="Content Placeholder 2">
            <a:extLst>
              <a:ext uri="{FF2B5EF4-FFF2-40B4-BE49-F238E27FC236}">
                <a16:creationId xmlns:a16="http://schemas.microsoft.com/office/drawing/2014/main" id="{79639434-C7DB-C6DD-28C9-5FE3588C5BC8}"/>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262626"/>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CO" sz="2200" noProof="0" dirty="0"/>
              <a:t>Resumen ejecutivo</a:t>
            </a:r>
          </a:p>
          <a:p>
            <a:r>
              <a:rPr lang="es-CO" sz="2200" noProof="0" dirty="0"/>
              <a:t>Introducción</a:t>
            </a:r>
          </a:p>
          <a:p>
            <a:r>
              <a:rPr lang="es-CO" sz="2200" noProof="0" dirty="0"/>
              <a:t>Metodología</a:t>
            </a:r>
          </a:p>
          <a:p>
            <a:r>
              <a:rPr lang="es-CO" sz="2200" noProof="0" dirty="0"/>
              <a:t>Resultados</a:t>
            </a:r>
          </a:p>
          <a:p>
            <a:pPr lvl="1"/>
            <a:r>
              <a:rPr lang="es-CO" sz="1800" noProof="0" dirty="0"/>
              <a:t>EDA</a:t>
            </a:r>
          </a:p>
          <a:p>
            <a:pPr lvl="1"/>
            <a:r>
              <a:rPr lang="es-CO" sz="1800" noProof="0" dirty="0" err="1"/>
              <a:t>Dashboard</a:t>
            </a:r>
            <a:endParaRPr lang="es-CO" sz="1800" noProof="0" dirty="0"/>
          </a:p>
          <a:p>
            <a:pPr lvl="1"/>
            <a:r>
              <a:rPr lang="es-CO" sz="1800" noProof="0" dirty="0"/>
              <a:t>Modelos</a:t>
            </a:r>
          </a:p>
          <a:p>
            <a:r>
              <a:rPr lang="es-CO" sz="2200" noProof="0" dirty="0"/>
              <a:t>Conclusión</a:t>
            </a:r>
          </a:p>
          <a:p>
            <a:r>
              <a:rPr lang="es-CO" sz="2200" noProof="0" dirty="0"/>
              <a:t>Apéndice</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7992DA0-58E4-05C4-71CF-DD740B996440}"/>
                  </a:ext>
                </a:extLst>
              </p14:cNvPr>
              <p14:cNvContentPartPr/>
              <p14:nvPr/>
            </p14:nvContentPartPr>
            <p14:xfrm>
              <a:off x="1889280" y="999312"/>
              <a:ext cx="360" cy="360"/>
            </p14:xfrm>
          </p:contentPart>
        </mc:Choice>
        <mc:Fallback xmlns="">
          <p:pic>
            <p:nvPicPr>
              <p:cNvPr id="11" name="Ink 10">
                <a:extLst>
                  <a:ext uri="{FF2B5EF4-FFF2-40B4-BE49-F238E27FC236}">
                    <a16:creationId xmlns:a16="http://schemas.microsoft.com/office/drawing/2014/main" id="{17992DA0-58E4-05C4-71CF-DD740B996440}"/>
                  </a:ext>
                </a:extLst>
              </p:cNvPr>
              <p:cNvPicPr/>
              <p:nvPr/>
            </p:nvPicPr>
            <p:blipFill>
              <a:blip r:embed="rId5"/>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82A2257-403C-392A-475C-257A25E95802}"/>
                  </a:ext>
                </a:extLst>
              </p14:cNvPr>
              <p14:cNvContentPartPr/>
              <p14:nvPr/>
            </p14:nvContentPartPr>
            <p14:xfrm>
              <a:off x="2328120" y="962952"/>
              <a:ext cx="360" cy="360"/>
            </p14:xfrm>
          </p:contentPart>
        </mc:Choice>
        <mc:Fallback xmlns="">
          <p:pic>
            <p:nvPicPr>
              <p:cNvPr id="12" name="Ink 11">
                <a:extLst>
                  <a:ext uri="{FF2B5EF4-FFF2-40B4-BE49-F238E27FC236}">
                    <a16:creationId xmlns:a16="http://schemas.microsoft.com/office/drawing/2014/main" id="{482A2257-403C-392A-475C-257A25E95802}"/>
                  </a:ext>
                </a:extLst>
              </p:cNvPr>
              <p:cNvPicPr/>
              <p:nvPr/>
            </p:nvPicPr>
            <p:blipFill>
              <a:blip r:embed="rId5"/>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029E5DF-95C3-9324-3430-6C07411D941C}"/>
                  </a:ext>
                </a:extLst>
              </p14:cNvPr>
              <p14:cNvContentPartPr/>
              <p14:nvPr/>
            </p14:nvContentPartPr>
            <p14:xfrm>
              <a:off x="2828160" y="926232"/>
              <a:ext cx="360" cy="360"/>
            </p14:xfrm>
          </p:contentPart>
        </mc:Choice>
        <mc:Fallback xmlns="">
          <p:pic>
            <p:nvPicPr>
              <p:cNvPr id="13" name="Ink 12">
                <a:extLst>
                  <a:ext uri="{FF2B5EF4-FFF2-40B4-BE49-F238E27FC236}">
                    <a16:creationId xmlns:a16="http://schemas.microsoft.com/office/drawing/2014/main" id="{D029E5DF-95C3-9324-3430-6C07411D941C}"/>
                  </a:ext>
                </a:extLst>
              </p:cNvPr>
              <p:cNvPicPr/>
              <p:nvPr/>
            </p:nvPicPr>
            <p:blipFill>
              <a:blip r:embed="rId5"/>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1E65F16-DA3B-6993-F729-45193F9CF124}"/>
                  </a:ext>
                </a:extLst>
              </p14:cNvPr>
              <p14:cNvContentPartPr/>
              <p14:nvPr/>
            </p14:nvContentPartPr>
            <p14:xfrm>
              <a:off x="2828160" y="926232"/>
              <a:ext cx="3240" cy="5040"/>
            </p14:xfrm>
          </p:contentPart>
        </mc:Choice>
        <mc:Fallback xmlns="">
          <p:pic>
            <p:nvPicPr>
              <p:cNvPr id="14" name="Ink 13">
                <a:extLst>
                  <a:ext uri="{FF2B5EF4-FFF2-40B4-BE49-F238E27FC236}">
                    <a16:creationId xmlns:a16="http://schemas.microsoft.com/office/drawing/2014/main" id="{51E65F16-DA3B-6993-F729-45193F9CF124}"/>
                  </a:ext>
                </a:extLst>
              </p:cNvPr>
              <p:cNvPicPr/>
              <p:nvPr/>
            </p:nvPicPr>
            <p:blipFill>
              <a:blip r:embed="rId9"/>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DA4954AB-7AA6-D07E-B72B-071B959556E6}"/>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DA4954AB-7AA6-D07E-B72B-071B959556E6}"/>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C9430D9-2989-125F-94DC-1DA2D66BDD55}"/>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4C9430D9-2989-125F-94DC-1DA2D66BDD55}"/>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9380E8-5542-6CEB-DEF5-1F0E98FBDFC2}"/>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9380E8-5542-6CEB-DEF5-1F0E98FBDFC2}"/>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73A9B50E-8658-465E-AEAA-D97CD87BB40D}"/>
                  </a:ext>
                </a:extLst>
              </p14:cNvPr>
              <p14:cNvContentPartPr/>
              <p14:nvPr/>
            </p14:nvContentPartPr>
            <p14:xfrm>
              <a:off x="7266240" y="2888952"/>
              <a:ext cx="360" cy="360"/>
            </p14:xfrm>
          </p:contentPart>
        </mc:Choice>
        <mc:Fallback xmlns="">
          <p:pic>
            <p:nvPicPr>
              <p:cNvPr id="18" name="Ink 17">
                <a:extLst>
                  <a:ext uri="{FF2B5EF4-FFF2-40B4-BE49-F238E27FC236}">
                    <a16:creationId xmlns:a16="http://schemas.microsoft.com/office/drawing/2014/main" id="{73A9B50E-8658-465E-AEAA-D97CD87BB40D}"/>
                  </a:ext>
                </a:extLst>
              </p:cNvPr>
              <p:cNvPicPr/>
              <p:nvPr/>
            </p:nvPicPr>
            <p:blipFill>
              <a:blip r:embed="rId5"/>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29C95BA-F81E-F99B-4BF2-F62AECFA21A6}"/>
                  </a:ext>
                </a:extLst>
              </p14:cNvPr>
              <p14:cNvContentPartPr/>
              <p14:nvPr/>
            </p14:nvContentPartPr>
            <p14:xfrm>
              <a:off x="6680880" y="2877072"/>
              <a:ext cx="360" cy="360"/>
            </p14:xfrm>
          </p:contentPart>
        </mc:Choice>
        <mc:Fallback xmlns="">
          <p:pic>
            <p:nvPicPr>
              <p:cNvPr id="19" name="Ink 18">
                <a:extLst>
                  <a:ext uri="{FF2B5EF4-FFF2-40B4-BE49-F238E27FC236}">
                    <a16:creationId xmlns:a16="http://schemas.microsoft.com/office/drawing/2014/main" id="{329C95BA-F81E-F99B-4BF2-F62AECFA21A6}"/>
                  </a:ext>
                </a:extLst>
              </p:cNvPr>
              <p:cNvPicPr/>
              <p:nvPr/>
            </p:nvPicPr>
            <p:blipFill>
              <a:blip r:embed="rId5"/>
              <a:stretch>
                <a:fillRect/>
              </a:stretch>
            </p:blipFill>
            <p:spPr>
              <a:xfrm>
                <a:off x="6590880" y="2697072"/>
                <a:ext cx="180000" cy="360000"/>
              </a:xfrm>
              <a:prstGeom prst="rect">
                <a:avLst/>
              </a:prstGeom>
            </p:spPr>
          </p:pic>
        </mc:Fallback>
      </mc:AlternateContent>
    </p:spTree>
    <p:custDataLst>
      <p:tags r:id="rId1"/>
    </p:custDataLst>
    <p:extLst>
      <p:ext uri="{BB962C8B-B14F-4D97-AF65-F5344CB8AC3E}">
        <p14:creationId xmlns:p14="http://schemas.microsoft.com/office/powerpoint/2010/main" val="145324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A2F65-BDF5-3231-0113-B18ED12CBF4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BB4BC8A-C069-6905-9D72-9C40313C6CF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Distribución de cada característica(numero de personas por familia)</a:t>
            </a:r>
          </a:p>
        </p:txBody>
      </p:sp>
      <p:pic>
        <p:nvPicPr>
          <p:cNvPr id="3" name="Imagen 2" descr="Gráfico, Gráfico de barras&#10;&#10;El contenido generado por IA puede ser incorrecto.">
            <a:extLst>
              <a:ext uri="{FF2B5EF4-FFF2-40B4-BE49-F238E27FC236}">
                <a16:creationId xmlns:a16="http://schemas.microsoft.com/office/drawing/2014/main" id="{49FC2DE2-296C-F2BA-4DD5-48E2D39C2E33}"/>
              </a:ext>
            </a:extLst>
          </p:cNvPr>
          <p:cNvPicPr>
            <a:picLocks noChangeAspect="1"/>
          </p:cNvPicPr>
          <p:nvPr/>
        </p:nvPicPr>
        <p:blipFill>
          <a:blip r:embed="rId3"/>
          <a:stretch>
            <a:fillRect/>
          </a:stretch>
        </p:blipFill>
        <p:spPr>
          <a:xfrm>
            <a:off x="3155324" y="1396437"/>
            <a:ext cx="5881351" cy="4597963"/>
          </a:xfrm>
          <a:prstGeom prst="rect">
            <a:avLst/>
          </a:prstGeom>
        </p:spPr>
      </p:pic>
      <p:sp>
        <p:nvSpPr>
          <p:cNvPr id="5" name="Content Placeholder 2">
            <a:extLst>
              <a:ext uri="{FF2B5EF4-FFF2-40B4-BE49-F238E27FC236}">
                <a16:creationId xmlns:a16="http://schemas.microsoft.com/office/drawing/2014/main" id="{64ED72A5-367E-07C2-E443-EF7EF00A18A0}"/>
              </a:ext>
            </a:extLst>
          </p:cNvPr>
          <p:cNvSpPr txBox="1">
            <a:spLocks/>
          </p:cNvSpPr>
          <p:nvPr/>
        </p:nvSpPr>
        <p:spPr>
          <a:xfrm>
            <a:off x="838200" y="5842001"/>
            <a:ext cx="10515600" cy="97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En el caso de </a:t>
            </a:r>
            <a:r>
              <a:rPr lang="es-CO" sz="2000" noProof="0" dirty="0" err="1">
                <a:solidFill>
                  <a:schemeClr val="tx1"/>
                </a:solidFill>
                <a:latin typeface="IBM Plex Sans" panose="020B0503050203000203" pitchFamily="34" charset="0"/>
              </a:rPr>
              <a:t>numero_familia</a:t>
            </a:r>
            <a:r>
              <a:rPr lang="es-CO" sz="2000" noProof="0" dirty="0">
                <a:solidFill>
                  <a:schemeClr val="tx1"/>
                </a:solidFill>
                <a:latin typeface="IBM Plex Sans" panose="020B0503050203000203" pitchFamily="34" charset="0"/>
              </a:rPr>
              <a:t> se podría esperar tal resultado(0 con más +80.000 registros) ya que una persona la cual no es cabeza de hogar tiene mejores oportunidades para comprar propiedad y formalizarla.</a:t>
            </a:r>
          </a:p>
        </p:txBody>
      </p:sp>
    </p:spTree>
    <p:custDataLst>
      <p:tags r:id="rId1"/>
    </p:custDataLst>
    <p:extLst>
      <p:ext uri="{BB962C8B-B14F-4D97-AF65-F5344CB8AC3E}">
        <p14:creationId xmlns:p14="http://schemas.microsoft.com/office/powerpoint/2010/main" val="1153152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921DB-5695-EBFC-24AD-21CF1B0B5FD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C4A4C1C-A0E7-05D0-2D8E-001BC828383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Relaciones entre variables</a:t>
            </a:r>
          </a:p>
        </p:txBody>
      </p:sp>
      <p:sp>
        <p:nvSpPr>
          <p:cNvPr id="5" name="Content Placeholder 2">
            <a:extLst>
              <a:ext uri="{FF2B5EF4-FFF2-40B4-BE49-F238E27FC236}">
                <a16:creationId xmlns:a16="http://schemas.microsoft.com/office/drawing/2014/main" id="{4125AD21-11B5-9275-558E-E6D3610104F7}"/>
              </a:ext>
            </a:extLst>
          </p:cNvPr>
          <p:cNvSpPr txBox="1">
            <a:spLocks/>
          </p:cNvSpPr>
          <p:nvPr/>
        </p:nvSpPr>
        <p:spPr>
          <a:xfrm>
            <a:off x="838200" y="3269653"/>
            <a:ext cx="4572000" cy="1727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latin typeface="IBM Plex Sans" panose="020B0503050203000203" pitchFamily="34" charset="0"/>
              </a:rPr>
              <a:t>la única correlación destacable en este caso es el genero con sujeto de formalización, se podría observar más a fondo esta correlación para analizar porque se da.</a:t>
            </a:r>
          </a:p>
        </p:txBody>
      </p:sp>
      <p:pic>
        <p:nvPicPr>
          <p:cNvPr id="4" name="Imagen 3" descr="Gráfico, Gráfico de rectángulos&#10;&#10;El contenido generado por IA puede ser incorrecto.">
            <a:extLst>
              <a:ext uri="{FF2B5EF4-FFF2-40B4-BE49-F238E27FC236}">
                <a16:creationId xmlns:a16="http://schemas.microsoft.com/office/drawing/2014/main" id="{53D814B6-9CEB-878A-8726-4D06E8B97C34}"/>
              </a:ext>
            </a:extLst>
          </p:cNvPr>
          <p:cNvPicPr>
            <a:picLocks noChangeAspect="1"/>
          </p:cNvPicPr>
          <p:nvPr/>
        </p:nvPicPr>
        <p:blipFill>
          <a:blip r:embed="rId3"/>
          <a:stretch>
            <a:fillRect/>
          </a:stretch>
        </p:blipFill>
        <p:spPr>
          <a:xfrm>
            <a:off x="5410200" y="1673977"/>
            <a:ext cx="5943600" cy="4901842"/>
          </a:xfrm>
          <a:prstGeom prst="rect">
            <a:avLst/>
          </a:prstGeom>
        </p:spPr>
      </p:pic>
    </p:spTree>
    <p:custDataLst>
      <p:tags r:id="rId1"/>
    </p:custDataLst>
    <p:extLst>
      <p:ext uri="{BB962C8B-B14F-4D97-AF65-F5344CB8AC3E}">
        <p14:creationId xmlns:p14="http://schemas.microsoft.com/office/powerpoint/2010/main" val="316412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1C2C-3309-BB6D-8CD1-38937FA077B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327527-D63D-E04F-69C7-336CB6AA349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Relaciones entre variables</a:t>
            </a:r>
          </a:p>
        </p:txBody>
      </p:sp>
      <p:sp>
        <p:nvSpPr>
          <p:cNvPr id="5" name="Content Placeholder 2">
            <a:extLst>
              <a:ext uri="{FF2B5EF4-FFF2-40B4-BE49-F238E27FC236}">
                <a16:creationId xmlns:a16="http://schemas.microsoft.com/office/drawing/2014/main" id="{8BC146C1-6670-044A-D579-E369232229F2}"/>
              </a:ext>
            </a:extLst>
          </p:cNvPr>
          <p:cNvSpPr txBox="1">
            <a:spLocks/>
          </p:cNvSpPr>
          <p:nvPr/>
        </p:nvSpPr>
        <p:spPr>
          <a:xfrm>
            <a:off x="838200" y="1601788"/>
            <a:ext cx="3771900" cy="3409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CO" sz="900" b="1" u="sng" noProof="0" dirty="0">
                <a:solidFill>
                  <a:schemeClr val="tx1"/>
                </a:solidFill>
                <a:latin typeface="IBM Plex Sans" panose="020B0503050203000203" pitchFamily="34" charset="0"/>
              </a:rPr>
              <a:t>IMPORTANTE</a:t>
            </a:r>
            <a:endParaRPr lang="es-CO" sz="900" noProof="0" dirty="0">
              <a:solidFill>
                <a:schemeClr val="tx1"/>
              </a:solidFill>
              <a:latin typeface="IBM Plex Sans" panose="020B0503050203000203" pitchFamily="34" charset="0"/>
            </a:endParaRPr>
          </a:p>
          <a:p>
            <a:pPr>
              <a:buFont typeface="+mj-lt"/>
              <a:buAutoNum type="arabicPeriod"/>
            </a:pPr>
            <a:r>
              <a:rPr lang="es-CO" sz="900" u="sng" noProof="0" dirty="0">
                <a:solidFill>
                  <a:schemeClr val="tx1"/>
                </a:solidFill>
                <a:latin typeface="IBM Plex Sans" panose="020B0503050203000203" pitchFamily="34" charset="0"/>
              </a:rPr>
              <a:t>genero(G):</a:t>
            </a:r>
          </a:p>
          <a:p>
            <a:pPr lvl="1"/>
            <a:r>
              <a:rPr lang="es-CO" sz="900" noProof="0" dirty="0">
                <a:solidFill>
                  <a:schemeClr val="tx1"/>
                </a:solidFill>
                <a:latin typeface="IBM Plex Sans" panose="020B0503050203000203" pitchFamily="34" charset="0"/>
              </a:rPr>
              <a:t>Femenino = 0</a:t>
            </a:r>
          </a:p>
          <a:p>
            <a:pPr lvl="1"/>
            <a:r>
              <a:rPr lang="es-CO" sz="900" noProof="0" dirty="0">
                <a:solidFill>
                  <a:schemeClr val="tx1"/>
                </a:solidFill>
                <a:latin typeface="IBM Plex Sans" panose="020B0503050203000203" pitchFamily="34" charset="0"/>
              </a:rPr>
              <a:t>Masculino = 1</a:t>
            </a:r>
          </a:p>
          <a:p>
            <a:pPr lvl="1"/>
            <a:r>
              <a:rPr lang="es-CO" sz="900" noProof="0" dirty="0">
                <a:solidFill>
                  <a:schemeClr val="tx1"/>
                </a:solidFill>
                <a:latin typeface="IBM Plex Sans" panose="020B0503050203000203" pitchFamily="34" charset="0"/>
              </a:rPr>
              <a:t>Sin información = 2</a:t>
            </a:r>
          </a:p>
          <a:p>
            <a:pPr>
              <a:buFont typeface="+mj-lt"/>
              <a:buAutoNum type="arabicPeriod"/>
            </a:pPr>
            <a:r>
              <a:rPr lang="es-CO" sz="900" u="sng" noProof="0" dirty="0">
                <a:solidFill>
                  <a:schemeClr val="tx1"/>
                </a:solidFill>
                <a:latin typeface="IBM Plex Sans" panose="020B0503050203000203" pitchFamily="34" charset="0"/>
              </a:rPr>
              <a:t>discapacidad(D):</a:t>
            </a:r>
          </a:p>
          <a:p>
            <a:pPr lvl="1"/>
            <a:r>
              <a:rPr lang="es-CO" sz="900" noProof="0" dirty="0">
                <a:solidFill>
                  <a:schemeClr val="tx1"/>
                </a:solidFill>
                <a:latin typeface="IBM Plex Sans" panose="020B0503050203000203" pitchFamily="34" charset="0"/>
              </a:rPr>
              <a:t>Sin discapacidad = 0</a:t>
            </a:r>
          </a:p>
          <a:p>
            <a:pPr lvl="1"/>
            <a:r>
              <a:rPr lang="es-CO" sz="900" noProof="0" dirty="0">
                <a:solidFill>
                  <a:schemeClr val="tx1"/>
                </a:solidFill>
                <a:latin typeface="IBM Plex Sans" panose="020B0503050203000203" pitchFamily="34" charset="0"/>
              </a:rPr>
              <a:t>Manifiesta discapacidad, no especifica tipo = 1</a:t>
            </a:r>
          </a:p>
          <a:p>
            <a:pPr>
              <a:buFont typeface="+mj-lt"/>
              <a:buAutoNum type="arabicPeriod"/>
            </a:pPr>
            <a:r>
              <a:rPr lang="es-CO" sz="900" u="sng" noProof="0" dirty="0" err="1">
                <a:solidFill>
                  <a:schemeClr val="tx1"/>
                </a:solidFill>
                <a:latin typeface="IBM Plex Sans" panose="020B0503050203000203" pitchFamily="34" charset="0"/>
              </a:rPr>
              <a:t>sujeto_de_formalización</a:t>
            </a:r>
            <a:r>
              <a:rPr lang="es-CO" sz="900" u="sng" noProof="0" dirty="0">
                <a:solidFill>
                  <a:schemeClr val="tx1"/>
                </a:solidFill>
                <a:latin typeface="IBM Plex Sans" panose="020B0503050203000203" pitchFamily="34" charset="0"/>
              </a:rPr>
              <a:t>(S):</a:t>
            </a:r>
          </a:p>
          <a:p>
            <a:pPr lvl="1"/>
            <a:r>
              <a:rPr lang="es-CO" sz="900" noProof="0" dirty="0">
                <a:solidFill>
                  <a:schemeClr val="tx1"/>
                </a:solidFill>
                <a:latin typeface="IBM Plex Sans" panose="020B0503050203000203" pitchFamily="34" charset="0"/>
              </a:rPr>
              <a:t>Persona natural = 0</a:t>
            </a:r>
          </a:p>
          <a:p>
            <a:pPr lvl="1"/>
            <a:r>
              <a:rPr lang="es-CO" sz="900" noProof="0" dirty="0">
                <a:solidFill>
                  <a:schemeClr val="tx1"/>
                </a:solidFill>
                <a:latin typeface="IBM Plex Sans" panose="020B0503050203000203" pitchFamily="34" charset="0"/>
              </a:rPr>
              <a:t>Persona jurídica / institución = 1</a:t>
            </a:r>
          </a:p>
          <a:p>
            <a:pPr>
              <a:buFont typeface="+mj-lt"/>
              <a:buAutoNum type="arabicPeriod"/>
            </a:pPr>
            <a:r>
              <a:rPr lang="es-CO" sz="900" u="sng" noProof="0" dirty="0" err="1">
                <a:solidFill>
                  <a:schemeClr val="tx1"/>
                </a:solidFill>
                <a:latin typeface="IBM Plex Sans" panose="020B0503050203000203" pitchFamily="34" charset="0"/>
              </a:rPr>
              <a:t>numero_familia</a:t>
            </a:r>
            <a:r>
              <a:rPr lang="es-CO" sz="900" u="sng" noProof="0" dirty="0">
                <a:solidFill>
                  <a:schemeClr val="tx1"/>
                </a:solidFill>
                <a:latin typeface="IBM Plex Sans" panose="020B0503050203000203" pitchFamily="34" charset="0"/>
              </a:rPr>
              <a:t>(F):</a:t>
            </a:r>
          </a:p>
          <a:p>
            <a:pPr lvl="1"/>
            <a:r>
              <a:rPr lang="es-CO" sz="900" noProof="0" dirty="0">
                <a:solidFill>
                  <a:schemeClr val="tx1"/>
                </a:solidFill>
                <a:latin typeface="IBM Plex Sans" panose="020B0503050203000203" pitchFamily="34" charset="0"/>
              </a:rPr>
              <a:t>0 = 0</a:t>
            </a:r>
          </a:p>
          <a:p>
            <a:pPr lvl="1"/>
            <a:r>
              <a:rPr lang="es-CO" sz="900" noProof="0" dirty="0">
                <a:solidFill>
                  <a:schemeClr val="tx1"/>
                </a:solidFill>
                <a:latin typeface="IBM Plex Sans" panose="020B0503050203000203" pitchFamily="34" charset="0"/>
              </a:rPr>
              <a:t>1-2 = 1</a:t>
            </a:r>
          </a:p>
          <a:p>
            <a:pPr lvl="1"/>
            <a:r>
              <a:rPr lang="es-CO" sz="900" noProof="0" dirty="0">
                <a:solidFill>
                  <a:schemeClr val="tx1"/>
                </a:solidFill>
                <a:latin typeface="IBM Plex Sans" panose="020B0503050203000203" pitchFamily="34" charset="0"/>
              </a:rPr>
              <a:t>3-4 = 2</a:t>
            </a:r>
          </a:p>
          <a:p>
            <a:pPr lvl="1"/>
            <a:r>
              <a:rPr lang="es-CO" sz="900" noProof="0" dirty="0">
                <a:solidFill>
                  <a:schemeClr val="tx1"/>
                </a:solidFill>
                <a:latin typeface="IBM Plex Sans" panose="020B0503050203000203" pitchFamily="34" charset="0"/>
              </a:rPr>
              <a:t>5 o más = 3</a:t>
            </a:r>
          </a:p>
        </p:txBody>
      </p:sp>
      <p:pic>
        <p:nvPicPr>
          <p:cNvPr id="3" name="Imagen 2" descr="Gráfico, Gráfico de embudo&#10;&#10;El contenido generado por IA puede ser incorrecto.">
            <a:extLst>
              <a:ext uri="{FF2B5EF4-FFF2-40B4-BE49-F238E27FC236}">
                <a16:creationId xmlns:a16="http://schemas.microsoft.com/office/drawing/2014/main" id="{82258564-FECA-CF0F-BDE2-3BE21B2B7179}"/>
              </a:ext>
            </a:extLst>
          </p:cNvPr>
          <p:cNvPicPr>
            <a:picLocks noChangeAspect="1"/>
          </p:cNvPicPr>
          <p:nvPr/>
        </p:nvPicPr>
        <p:blipFill>
          <a:blip r:embed="rId3"/>
          <a:stretch>
            <a:fillRect/>
          </a:stretch>
        </p:blipFill>
        <p:spPr>
          <a:xfrm>
            <a:off x="4610100" y="1601788"/>
            <a:ext cx="6743700" cy="3409177"/>
          </a:xfrm>
          <a:prstGeom prst="rect">
            <a:avLst/>
          </a:prstGeom>
        </p:spPr>
      </p:pic>
      <p:sp>
        <p:nvSpPr>
          <p:cNvPr id="6" name="Content Placeholder 2">
            <a:extLst>
              <a:ext uri="{FF2B5EF4-FFF2-40B4-BE49-F238E27FC236}">
                <a16:creationId xmlns:a16="http://schemas.microsoft.com/office/drawing/2014/main" id="{23E20DAD-D52E-87F3-2043-200A32BA6E3D}"/>
              </a:ext>
            </a:extLst>
          </p:cNvPr>
          <p:cNvSpPr txBox="1">
            <a:spLocks/>
          </p:cNvSpPr>
          <p:nvPr/>
        </p:nvSpPr>
        <p:spPr>
          <a:xfrm>
            <a:off x="838200" y="5061764"/>
            <a:ext cx="10515600" cy="1654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1400" noProof="0" dirty="0">
                <a:solidFill>
                  <a:schemeClr val="tx1"/>
                </a:solidFill>
                <a:latin typeface="IBM Plex Sans" panose="020B0503050203000203" pitchFamily="34" charset="0"/>
              </a:rPr>
              <a:t>Como se puede apreciar en la gráfica, la combinación que más se suele repetir es genero sin información, sin discapacidad, persona natural y sin ser cabeza de hogar, por lo que no nos da muchas pistas.</a:t>
            </a:r>
          </a:p>
          <a:p>
            <a:pPr marL="0" indent="0" algn="just">
              <a:buNone/>
            </a:pPr>
            <a:r>
              <a:rPr lang="es-CO" sz="1400" noProof="0" dirty="0">
                <a:solidFill>
                  <a:schemeClr val="tx1"/>
                </a:solidFill>
                <a:latin typeface="IBM Plex Sans" panose="020B0503050203000203" pitchFamily="34" charset="0"/>
              </a:rPr>
              <a:t>Pero si vemos los demás se pueden notar patrones más interesantes como que lo más normal es que si es mujer la persona en realizar la formalización, lo más común es que no tenga alguna discapacidad, sea persona natural y sea cabeza de familia de una o dos personas.</a:t>
            </a:r>
          </a:p>
          <a:p>
            <a:pPr marL="0" indent="0" algn="just">
              <a:buNone/>
            </a:pPr>
            <a:r>
              <a:rPr lang="es-CO" sz="1400" noProof="0" dirty="0">
                <a:solidFill>
                  <a:schemeClr val="tx1"/>
                </a:solidFill>
                <a:latin typeface="IBM Plex Sans" panose="020B0503050203000203" pitchFamily="34" charset="0"/>
              </a:rPr>
              <a:t>Por el otro lado, si la persona es un hombre, lo más probable es que tenga las mismas características que la mujer(sin discapacidad, persona natural y una o dos persona a cargo).</a:t>
            </a:r>
          </a:p>
        </p:txBody>
      </p:sp>
    </p:spTree>
    <p:custDataLst>
      <p:tags r:id="rId1"/>
    </p:custDataLst>
    <p:extLst>
      <p:ext uri="{BB962C8B-B14F-4D97-AF65-F5344CB8AC3E}">
        <p14:creationId xmlns:p14="http://schemas.microsoft.com/office/powerpoint/2010/main" val="1775199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99ECA-34B8-25CF-5BF9-C2111EB5F33F}"/>
            </a:ext>
          </a:extLst>
        </p:cNvPr>
        <p:cNvGrpSpPr/>
        <p:nvPr/>
      </p:nvGrpSpPr>
      <p:grpSpPr>
        <a:xfrm>
          <a:off x="0" y="0"/>
          <a:ext cx="0" cy="0"/>
          <a:chOff x="0" y="0"/>
          <a:chExt cx="0" cy="0"/>
        </a:xfrm>
      </p:grpSpPr>
      <p:pic>
        <p:nvPicPr>
          <p:cNvPr id="14" name="Imagen 13" descr="Foto en blanco y negro de un edificio&#10;&#10;El contenido generado por IA puede ser incorrecto.">
            <a:extLst>
              <a:ext uri="{FF2B5EF4-FFF2-40B4-BE49-F238E27FC236}">
                <a16:creationId xmlns:a16="http://schemas.microsoft.com/office/drawing/2014/main" id="{C72CBE1C-AB1E-BBAA-8C83-3B2D93043CC1}"/>
              </a:ext>
            </a:extLst>
          </p:cNvPr>
          <p:cNvPicPr>
            <a:picLocks noChangeAspect="1"/>
          </p:cNvPicPr>
          <p:nvPr/>
        </p:nvPicPr>
        <p:blipFill>
          <a:blip r:embed="rId2"/>
          <a:srcRect r="9207" b="8994"/>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0F27F6A1-B8DD-E298-E28F-9D3BA541A0B4}"/>
              </a:ext>
            </a:extLst>
          </p:cNvPr>
          <p:cNvSpPr>
            <a:spLocks noGrp="1"/>
          </p:cNvSpPr>
          <p:nvPr>
            <p:ph type="title"/>
          </p:nvPr>
        </p:nvSpPr>
        <p:spPr>
          <a:xfrm>
            <a:off x="1" y="2202051"/>
            <a:ext cx="4496844" cy="2207713"/>
          </a:xfrm>
        </p:spPr>
        <p:txBody>
          <a:bodyPr>
            <a:noAutofit/>
          </a:bodyPr>
          <a:lstStyle/>
          <a:p>
            <a:r>
              <a:rPr lang="es-CO" sz="4400" noProof="0" dirty="0">
                <a:solidFill>
                  <a:schemeClr val="bg2"/>
                </a:solidFill>
              </a:rPr>
              <a:t>Resultados del </a:t>
            </a:r>
            <a:r>
              <a:rPr lang="es-CO" sz="4400" noProof="0" dirty="0" err="1">
                <a:solidFill>
                  <a:schemeClr val="bg2"/>
                </a:solidFill>
              </a:rPr>
              <a:t>dashboard</a:t>
            </a:r>
            <a:br>
              <a:rPr lang="es-CO" sz="4400" noProof="0" dirty="0">
                <a:solidFill>
                  <a:schemeClr val="bg2"/>
                </a:solidFill>
              </a:rPr>
            </a:br>
            <a:endParaRPr lang="es-CO" sz="4400" noProof="0" dirty="0">
              <a:solidFill>
                <a:schemeClr val="bg2"/>
              </a:solidFill>
            </a:endParaRPr>
          </a:p>
        </p:txBody>
      </p:sp>
    </p:spTree>
    <p:extLst>
      <p:ext uri="{BB962C8B-B14F-4D97-AF65-F5344CB8AC3E}">
        <p14:creationId xmlns:p14="http://schemas.microsoft.com/office/powerpoint/2010/main" val="2137977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8291F-E27C-74F8-33D3-FF131FC9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B7D73-872E-CFE8-1C38-8422F383863C}"/>
              </a:ext>
            </a:extLst>
          </p:cNvPr>
          <p:cNvSpPr>
            <a:spLocks noGrp="1"/>
          </p:cNvSpPr>
          <p:nvPr>
            <p:ph type="title"/>
          </p:nvPr>
        </p:nvSpPr>
        <p:spPr>
          <a:xfrm>
            <a:off x="838200" y="365125"/>
            <a:ext cx="10515600" cy="1325563"/>
          </a:xfrm>
        </p:spPr>
        <p:txBody>
          <a:bodyPr anchor="ctr">
            <a:normAutofit/>
          </a:bodyPr>
          <a:lstStyle/>
          <a:p>
            <a:r>
              <a:rPr lang="es-CO" noProof="0" dirty="0"/>
              <a:t>DASHBOARD</a:t>
            </a:r>
          </a:p>
        </p:txBody>
      </p:sp>
      <p:pic>
        <p:nvPicPr>
          <p:cNvPr id="8" name="Imagen 7" descr="Gráfico, Histograma&#10;&#10;El contenido generado por IA puede ser incorrecto.">
            <a:extLst>
              <a:ext uri="{FF2B5EF4-FFF2-40B4-BE49-F238E27FC236}">
                <a16:creationId xmlns:a16="http://schemas.microsoft.com/office/drawing/2014/main" id="{A03F42F2-CBFD-429F-E15C-DBDDB0CB7F40}"/>
              </a:ext>
            </a:extLst>
          </p:cNvPr>
          <p:cNvPicPr>
            <a:picLocks noChangeAspect="1"/>
          </p:cNvPicPr>
          <p:nvPr/>
        </p:nvPicPr>
        <p:blipFill>
          <a:blip r:embed="rId3"/>
          <a:stretch>
            <a:fillRect/>
          </a:stretch>
        </p:blipFill>
        <p:spPr>
          <a:xfrm>
            <a:off x="838197" y="3937000"/>
            <a:ext cx="5451467" cy="2226098"/>
          </a:xfrm>
          <a:prstGeom prst="rect">
            <a:avLst/>
          </a:prstGeom>
        </p:spPr>
      </p:pic>
      <p:pic>
        <p:nvPicPr>
          <p:cNvPr id="10" name="Imagen 9" descr="Gráfico&#10;&#10;El contenido generado por IA puede ser incorrecto.">
            <a:extLst>
              <a:ext uri="{FF2B5EF4-FFF2-40B4-BE49-F238E27FC236}">
                <a16:creationId xmlns:a16="http://schemas.microsoft.com/office/drawing/2014/main" id="{2769E668-4C5F-BF76-FAAE-E1074D212169}"/>
              </a:ext>
            </a:extLst>
          </p:cNvPr>
          <p:cNvPicPr>
            <a:picLocks noChangeAspect="1"/>
          </p:cNvPicPr>
          <p:nvPr/>
        </p:nvPicPr>
        <p:blipFill>
          <a:blip r:embed="rId4"/>
          <a:stretch>
            <a:fillRect/>
          </a:stretch>
        </p:blipFill>
        <p:spPr>
          <a:xfrm>
            <a:off x="838197" y="1710902"/>
            <a:ext cx="5451467" cy="2226098"/>
          </a:xfrm>
          <a:prstGeom prst="rect">
            <a:avLst/>
          </a:prstGeom>
        </p:spPr>
      </p:pic>
      <p:pic>
        <p:nvPicPr>
          <p:cNvPr id="16" name="Imagen 15" descr="Gráfico, Gráfico de líneas&#10;&#10;El contenido generado por IA puede ser incorrecto.">
            <a:extLst>
              <a:ext uri="{FF2B5EF4-FFF2-40B4-BE49-F238E27FC236}">
                <a16:creationId xmlns:a16="http://schemas.microsoft.com/office/drawing/2014/main" id="{C6134C08-36D4-A6C9-23D4-79736D45CE7F}"/>
              </a:ext>
            </a:extLst>
          </p:cNvPr>
          <p:cNvPicPr>
            <a:picLocks noChangeAspect="1"/>
          </p:cNvPicPr>
          <p:nvPr/>
        </p:nvPicPr>
        <p:blipFill>
          <a:blip r:embed="rId5"/>
          <a:stretch>
            <a:fillRect/>
          </a:stretch>
        </p:blipFill>
        <p:spPr>
          <a:xfrm>
            <a:off x="6289662" y="1710901"/>
            <a:ext cx="5451468" cy="2226099"/>
          </a:xfrm>
          <a:prstGeom prst="rect">
            <a:avLst/>
          </a:prstGeom>
        </p:spPr>
      </p:pic>
      <p:pic>
        <p:nvPicPr>
          <p:cNvPr id="18" name="Imagen 17" descr="Gráfico, Gráfico de líneas&#10;&#10;El contenido generado por IA puede ser incorrecto.">
            <a:extLst>
              <a:ext uri="{FF2B5EF4-FFF2-40B4-BE49-F238E27FC236}">
                <a16:creationId xmlns:a16="http://schemas.microsoft.com/office/drawing/2014/main" id="{4A39ABCD-E43A-B1D0-4E25-6C902C13E5FC}"/>
              </a:ext>
            </a:extLst>
          </p:cNvPr>
          <p:cNvPicPr>
            <a:picLocks noChangeAspect="1"/>
          </p:cNvPicPr>
          <p:nvPr/>
        </p:nvPicPr>
        <p:blipFill>
          <a:blip r:embed="rId6"/>
          <a:stretch>
            <a:fillRect/>
          </a:stretch>
        </p:blipFill>
        <p:spPr>
          <a:xfrm>
            <a:off x="6289664" y="3937001"/>
            <a:ext cx="5451467" cy="2226098"/>
          </a:xfrm>
          <a:prstGeom prst="rect">
            <a:avLst/>
          </a:prstGeom>
        </p:spPr>
      </p:pic>
    </p:spTree>
    <p:custDataLst>
      <p:tags r:id="rId1"/>
    </p:custDataLst>
    <p:extLst>
      <p:ext uri="{BB962C8B-B14F-4D97-AF65-F5344CB8AC3E}">
        <p14:creationId xmlns:p14="http://schemas.microsoft.com/office/powerpoint/2010/main" val="17521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D603D-2556-F7E6-DBAF-972308C1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206D2-1456-663B-CFAF-0BE64424605A}"/>
              </a:ext>
            </a:extLst>
          </p:cNvPr>
          <p:cNvSpPr>
            <a:spLocks noGrp="1"/>
          </p:cNvSpPr>
          <p:nvPr>
            <p:ph type="title"/>
          </p:nvPr>
        </p:nvSpPr>
        <p:spPr>
          <a:xfrm>
            <a:off x="838200" y="365125"/>
            <a:ext cx="10515600" cy="1325563"/>
          </a:xfrm>
        </p:spPr>
        <p:txBody>
          <a:bodyPr anchor="ctr">
            <a:normAutofit/>
          </a:bodyPr>
          <a:lstStyle/>
          <a:p>
            <a:r>
              <a:rPr lang="es-CO" noProof="0" dirty="0"/>
              <a:t>DASHBOARD</a:t>
            </a:r>
          </a:p>
        </p:txBody>
      </p:sp>
      <p:sp>
        <p:nvSpPr>
          <p:cNvPr id="3" name="Content Placeholder 2">
            <a:extLst>
              <a:ext uri="{FF2B5EF4-FFF2-40B4-BE49-F238E27FC236}">
                <a16:creationId xmlns:a16="http://schemas.microsoft.com/office/drawing/2014/main" id="{940D3C5C-ACF3-7E7A-4933-7C4418F1BFA0}"/>
              </a:ext>
            </a:extLst>
          </p:cNvPr>
          <p:cNvSpPr txBox="1">
            <a:spLocks/>
          </p:cNvSpPr>
          <p:nvPr/>
        </p:nvSpPr>
        <p:spPr>
          <a:xfrm>
            <a:off x="782052" y="1825625"/>
            <a:ext cx="10571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rPr>
              <a:t>Gracias al </a:t>
            </a:r>
            <a:r>
              <a:rPr lang="es-CO" sz="2000" noProof="0" dirty="0" err="1">
                <a:solidFill>
                  <a:schemeClr val="tx1"/>
                </a:solidFill>
              </a:rPr>
              <a:t>dashboard</a:t>
            </a:r>
            <a:r>
              <a:rPr lang="es-CO" sz="2000" noProof="0" dirty="0">
                <a:solidFill>
                  <a:schemeClr val="tx1"/>
                </a:solidFill>
              </a:rPr>
              <a:t> se puede observar los títulos de propiedad de manera diferente a través del tiempo(mes, trimestre, semestre, año) y aunque pareciera que no tienen ninguna tendencia, se puede notar que en el ultimo cayeron aunque de momento no de manera alarmante.</a:t>
            </a:r>
          </a:p>
          <a:p>
            <a:pPr marL="0" indent="0" algn="just">
              <a:buNone/>
            </a:pPr>
            <a:r>
              <a:rPr lang="es-CO" sz="2000" dirty="0">
                <a:solidFill>
                  <a:schemeClr val="tx1"/>
                </a:solidFill>
              </a:rPr>
              <a:t>En este caso mediante el uso de un modelo de predicción se puede tomar acción y observar si el modelo me puede ayudar a descifrar si en los próximos meses seguirá cayendo de esta manera o solo es parte del ciclo. Así, de esta manera, se actuaría de forma proactiva para evitar datos futuros no deseables o, en su defecto, si se quiere tener un mayor control de las propiedades registradas en los siguientes meses o años.</a:t>
            </a:r>
            <a:endParaRPr lang="es-CO" sz="2000" noProof="0" dirty="0">
              <a:solidFill>
                <a:schemeClr val="tx1"/>
              </a:solidFill>
            </a:endParaRPr>
          </a:p>
        </p:txBody>
      </p:sp>
    </p:spTree>
    <p:custDataLst>
      <p:tags r:id="rId1"/>
    </p:custDataLst>
    <p:extLst>
      <p:ext uri="{BB962C8B-B14F-4D97-AF65-F5344CB8AC3E}">
        <p14:creationId xmlns:p14="http://schemas.microsoft.com/office/powerpoint/2010/main" val="391497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6295-E4F2-EAF3-007B-2E465C4F5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A9AF7-637C-CDB0-2706-2D804A039E20}"/>
              </a:ext>
            </a:extLst>
          </p:cNvPr>
          <p:cNvSpPr>
            <a:spLocks noGrp="1"/>
          </p:cNvSpPr>
          <p:nvPr>
            <p:ph type="title"/>
          </p:nvPr>
        </p:nvSpPr>
        <p:spPr>
          <a:xfrm>
            <a:off x="838200" y="365125"/>
            <a:ext cx="10515600" cy="1325563"/>
          </a:xfrm>
        </p:spPr>
        <p:txBody>
          <a:bodyPr anchor="ctr">
            <a:normAutofit/>
          </a:bodyPr>
          <a:lstStyle/>
          <a:p>
            <a:r>
              <a:rPr lang="es-CO" noProof="0" dirty="0"/>
              <a:t>DASHBOARD</a:t>
            </a:r>
          </a:p>
        </p:txBody>
      </p:sp>
      <p:pic>
        <p:nvPicPr>
          <p:cNvPr id="4" name="Imagen 3" descr="Imagen que contiene Gráfico&#10;&#10;El contenido generado por IA puede ser incorrecto.">
            <a:extLst>
              <a:ext uri="{FF2B5EF4-FFF2-40B4-BE49-F238E27FC236}">
                <a16:creationId xmlns:a16="http://schemas.microsoft.com/office/drawing/2014/main" id="{01810FAC-42EC-0BA5-5D61-0CCBFC52033C}"/>
              </a:ext>
            </a:extLst>
          </p:cNvPr>
          <p:cNvPicPr>
            <a:picLocks noChangeAspect="1"/>
          </p:cNvPicPr>
          <p:nvPr/>
        </p:nvPicPr>
        <p:blipFill>
          <a:blip r:embed="rId3"/>
          <a:stretch>
            <a:fillRect/>
          </a:stretch>
        </p:blipFill>
        <p:spPr>
          <a:xfrm>
            <a:off x="838201" y="1717677"/>
            <a:ext cx="5460999" cy="2229990"/>
          </a:xfrm>
          <a:prstGeom prst="rect">
            <a:avLst/>
          </a:prstGeom>
        </p:spPr>
      </p:pic>
      <p:pic>
        <p:nvPicPr>
          <p:cNvPr id="6" name="Imagen 5" descr="Imagen que contiene Interfaz de usuario gráfica&#10;&#10;El contenido generado por IA puede ser incorrecto.">
            <a:extLst>
              <a:ext uri="{FF2B5EF4-FFF2-40B4-BE49-F238E27FC236}">
                <a16:creationId xmlns:a16="http://schemas.microsoft.com/office/drawing/2014/main" id="{82CFD51F-81EE-8B7F-1A52-279B366F5FC0}"/>
              </a:ext>
            </a:extLst>
          </p:cNvPr>
          <p:cNvPicPr>
            <a:picLocks noChangeAspect="1"/>
          </p:cNvPicPr>
          <p:nvPr/>
        </p:nvPicPr>
        <p:blipFill>
          <a:blip r:embed="rId4"/>
          <a:stretch>
            <a:fillRect/>
          </a:stretch>
        </p:blipFill>
        <p:spPr>
          <a:xfrm>
            <a:off x="838199" y="3947667"/>
            <a:ext cx="5460999" cy="2229991"/>
          </a:xfrm>
          <a:prstGeom prst="rect">
            <a:avLst/>
          </a:prstGeom>
        </p:spPr>
      </p:pic>
      <p:pic>
        <p:nvPicPr>
          <p:cNvPr id="9" name="Imagen 8" descr="Imagen que contiene Gráfico&#10;&#10;El contenido generado por IA puede ser incorrecto.">
            <a:extLst>
              <a:ext uri="{FF2B5EF4-FFF2-40B4-BE49-F238E27FC236}">
                <a16:creationId xmlns:a16="http://schemas.microsoft.com/office/drawing/2014/main" id="{45C646B7-3378-5FE6-604C-C289223BFBE2}"/>
              </a:ext>
            </a:extLst>
          </p:cNvPr>
          <p:cNvPicPr>
            <a:picLocks noChangeAspect="1"/>
          </p:cNvPicPr>
          <p:nvPr/>
        </p:nvPicPr>
        <p:blipFill>
          <a:blip r:embed="rId5"/>
          <a:stretch>
            <a:fillRect/>
          </a:stretch>
        </p:blipFill>
        <p:spPr>
          <a:xfrm>
            <a:off x="6299201" y="1717677"/>
            <a:ext cx="5461000" cy="2229991"/>
          </a:xfrm>
          <a:prstGeom prst="rect">
            <a:avLst/>
          </a:prstGeom>
        </p:spPr>
      </p:pic>
      <p:pic>
        <p:nvPicPr>
          <p:cNvPr id="12" name="Imagen 11" descr="Interfaz de usuario gráfica, Aplicación&#10;&#10;El contenido generado por IA puede ser incorrecto.">
            <a:extLst>
              <a:ext uri="{FF2B5EF4-FFF2-40B4-BE49-F238E27FC236}">
                <a16:creationId xmlns:a16="http://schemas.microsoft.com/office/drawing/2014/main" id="{3E301C9C-E678-F088-44A5-8867444E7EA0}"/>
              </a:ext>
            </a:extLst>
          </p:cNvPr>
          <p:cNvPicPr>
            <a:picLocks noChangeAspect="1"/>
          </p:cNvPicPr>
          <p:nvPr/>
        </p:nvPicPr>
        <p:blipFill>
          <a:blip r:embed="rId6"/>
          <a:stretch>
            <a:fillRect/>
          </a:stretch>
        </p:blipFill>
        <p:spPr>
          <a:xfrm>
            <a:off x="6299198" y="3947666"/>
            <a:ext cx="5460998" cy="2229990"/>
          </a:xfrm>
          <a:prstGeom prst="rect">
            <a:avLst/>
          </a:prstGeom>
        </p:spPr>
      </p:pic>
    </p:spTree>
    <p:custDataLst>
      <p:tags r:id="rId1"/>
    </p:custDataLst>
    <p:extLst>
      <p:ext uri="{BB962C8B-B14F-4D97-AF65-F5344CB8AC3E}">
        <p14:creationId xmlns:p14="http://schemas.microsoft.com/office/powerpoint/2010/main" val="200976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2C29-87E2-5D2C-AA56-7502E3686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6A780-8C5B-741E-FE47-B6541473A768}"/>
              </a:ext>
            </a:extLst>
          </p:cNvPr>
          <p:cNvSpPr>
            <a:spLocks noGrp="1"/>
          </p:cNvSpPr>
          <p:nvPr>
            <p:ph type="title"/>
          </p:nvPr>
        </p:nvSpPr>
        <p:spPr>
          <a:xfrm>
            <a:off x="838200" y="365125"/>
            <a:ext cx="10515600" cy="1325563"/>
          </a:xfrm>
        </p:spPr>
        <p:txBody>
          <a:bodyPr anchor="ctr">
            <a:normAutofit/>
          </a:bodyPr>
          <a:lstStyle/>
          <a:p>
            <a:r>
              <a:rPr lang="es-CO" noProof="0" dirty="0"/>
              <a:t>DASHBOARD</a:t>
            </a:r>
          </a:p>
        </p:txBody>
      </p:sp>
      <p:sp>
        <p:nvSpPr>
          <p:cNvPr id="3" name="Content Placeholder 2">
            <a:extLst>
              <a:ext uri="{FF2B5EF4-FFF2-40B4-BE49-F238E27FC236}">
                <a16:creationId xmlns:a16="http://schemas.microsoft.com/office/drawing/2014/main" id="{6024CDBD-C947-342F-959F-8FA136D4C92A}"/>
              </a:ext>
            </a:extLst>
          </p:cNvPr>
          <p:cNvSpPr txBox="1">
            <a:spLocks/>
          </p:cNvSpPr>
          <p:nvPr/>
        </p:nvSpPr>
        <p:spPr>
          <a:xfrm>
            <a:off x="782052" y="1825625"/>
            <a:ext cx="10571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rPr>
              <a:t>Para el caso de las diferentes características(genero, discapacidad, sujeto de formalización y número de familia) se cambio el rango de fechas de 2022 a 2025 con el fin de observar mejor el fenómeno visto antes(aumento en el número de formalizaciones a partir casi desde esta fecha).</a:t>
            </a:r>
          </a:p>
          <a:p>
            <a:pPr marL="0" indent="0" algn="just">
              <a:buNone/>
            </a:pPr>
            <a:r>
              <a:rPr lang="es-CO" sz="2000" dirty="0">
                <a:solidFill>
                  <a:schemeClr val="tx1"/>
                </a:solidFill>
              </a:rPr>
              <a:t>Aunque parece que no cambio nada, en el caso del numero de familia si se puede notar un cambio a comparación de años anteriores, en el pasado, el número predominante y por amplia diferencia era 0, es decir, la mayoría de personas que formalizaban sus títulos de propiedad eran personas que no tenían familia.</a:t>
            </a:r>
          </a:p>
          <a:p>
            <a:pPr marL="0" indent="0" algn="just">
              <a:buNone/>
            </a:pPr>
            <a:r>
              <a:rPr lang="es-CO" sz="2000" noProof="0" dirty="0">
                <a:solidFill>
                  <a:schemeClr val="tx1"/>
                </a:solidFill>
              </a:rPr>
              <a:t>Este cambio puede deberse </a:t>
            </a:r>
            <a:r>
              <a:rPr lang="es-CO" sz="2000" dirty="0">
                <a:solidFill>
                  <a:schemeClr val="tx1"/>
                </a:solidFill>
              </a:rPr>
              <a:t>en parte a como ya se menciono antes, leyes que han estado ayudando a diferentes personas naturales(en su mayoría madres de familia), lo que se ha venido estando reflejando en un aumento de registros por parte de mujeres con dos personas en su familia en los últimos años.</a:t>
            </a:r>
            <a:endParaRPr lang="es-CO" sz="2000" noProof="0" dirty="0">
              <a:solidFill>
                <a:schemeClr val="tx1"/>
              </a:solidFill>
            </a:endParaRPr>
          </a:p>
        </p:txBody>
      </p:sp>
    </p:spTree>
    <p:custDataLst>
      <p:tags r:id="rId1"/>
    </p:custDataLst>
    <p:extLst>
      <p:ext uri="{BB962C8B-B14F-4D97-AF65-F5344CB8AC3E}">
        <p14:creationId xmlns:p14="http://schemas.microsoft.com/office/powerpoint/2010/main" val="260032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AA94-FA68-4DFD-5E4C-074ABAD7D3F8}"/>
            </a:ext>
          </a:extLst>
        </p:cNvPr>
        <p:cNvGrpSpPr/>
        <p:nvPr/>
      </p:nvGrpSpPr>
      <p:grpSpPr>
        <a:xfrm>
          <a:off x="0" y="0"/>
          <a:ext cx="0" cy="0"/>
          <a:chOff x="0" y="0"/>
          <a:chExt cx="0" cy="0"/>
        </a:xfrm>
      </p:grpSpPr>
      <p:pic>
        <p:nvPicPr>
          <p:cNvPr id="14" name="Imagen 13" descr="Foto en blanco y negro de un edificio&#10;&#10;El contenido generado por IA puede ser incorrecto.">
            <a:extLst>
              <a:ext uri="{FF2B5EF4-FFF2-40B4-BE49-F238E27FC236}">
                <a16:creationId xmlns:a16="http://schemas.microsoft.com/office/drawing/2014/main" id="{A8A95F09-3B7F-EC8B-4C1E-FBCAAF58F8DC}"/>
              </a:ext>
            </a:extLst>
          </p:cNvPr>
          <p:cNvPicPr>
            <a:picLocks noChangeAspect="1"/>
          </p:cNvPicPr>
          <p:nvPr/>
        </p:nvPicPr>
        <p:blipFill>
          <a:blip r:embed="rId2"/>
          <a:srcRect r="9207" b="8994"/>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D13EEBA-39D8-4D4F-43B4-90C8BA9B0E5C}"/>
              </a:ext>
            </a:extLst>
          </p:cNvPr>
          <p:cNvSpPr>
            <a:spLocks noGrp="1"/>
          </p:cNvSpPr>
          <p:nvPr>
            <p:ph type="title"/>
          </p:nvPr>
        </p:nvSpPr>
        <p:spPr>
          <a:xfrm>
            <a:off x="0" y="2202051"/>
            <a:ext cx="6756749" cy="2207713"/>
          </a:xfrm>
        </p:spPr>
        <p:txBody>
          <a:bodyPr>
            <a:noAutofit/>
          </a:bodyPr>
          <a:lstStyle/>
          <a:p>
            <a:r>
              <a:rPr lang="es-CO" sz="4400" noProof="0" dirty="0">
                <a:solidFill>
                  <a:schemeClr val="bg2"/>
                </a:solidFill>
              </a:rPr>
              <a:t>Resultados  del análisis clasificatorio</a:t>
            </a:r>
          </a:p>
        </p:txBody>
      </p:sp>
    </p:spTree>
    <p:extLst>
      <p:ext uri="{BB962C8B-B14F-4D97-AF65-F5344CB8AC3E}">
        <p14:creationId xmlns:p14="http://schemas.microsoft.com/office/powerpoint/2010/main" val="3739129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05B6D-1112-456A-0983-73F6DDDD217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8215EA6-E33E-0246-61C0-31A5B8EDA64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200" dirty="0"/>
              <a:t>C</a:t>
            </a:r>
            <a:r>
              <a:rPr lang="es-CO" sz="3200" dirty="0" err="1"/>
              <a:t>lustering</a:t>
            </a:r>
            <a:endPar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endParaRPr>
          </a:p>
        </p:txBody>
      </p:sp>
      <p:sp>
        <p:nvSpPr>
          <p:cNvPr id="5" name="Content Placeholder 2">
            <a:extLst>
              <a:ext uri="{FF2B5EF4-FFF2-40B4-BE49-F238E27FC236}">
                <a16:creationId xmlns:a16="http://schemas.microsoft.com/office/drawing/2014/main" id="{07015A88-A67F-056B-2D89-D9FA3A97DA36}"/>
              </a:ext>
            </a:extLst>
          </p:cNvPr>
          <p:cNvSpPr txBox="1">
            <a:spLocks/>
          </p:cNvSpPr>
          <p:nvPr/>
        </p:nvSpPr>
        <p:spPr>
          <a:xfrm>
            <a:off x="838200" y="1690687"/>
            <a:ext cx="6934200" cy="4802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s-CO" sz="2000" noProof="0" dirty="0">
                <a:solidFill>
                  <a:schemeClr val="tx1"/>
                </a:solidFill>
                <a:latin typeface="IBM Plex Sans" panose="020B0503050203000203" pitchFamily="34" charset="0"/>
              </a:rPr>
              <a:t>Para el grupo del primer clúster(menos de un 10%) tenemos que:</a:t>
            </a:r>
          </a:p>
          <a:p>
            <a:pPr lvl="1" algn="just"/>
            <a:r>
              <a:rPr lang="es-CO" sz="1600" noProof="0" dirty="0">
                <a:solidFill>
                  <a:schemeClr val="tx1"/>
                </a:solidFill>
                <a:latin typeface="IBM Plex Sans" panose="020B0503050203000203" pitchFamily="34" charset="0"/>
              </a:rPr>
              <a:t>Son personas sin discapacidad, jurídicas y muy seguramente sin ser cabeza de hogar.</a:t>
            </a:r>
          </a:p>
          <a:p>
            <a:pPr marL="0" indent="0" algn="just">
              <a:buNone/>
            </a:pPr>
            <a:endParaRPr lang="es-CO" sz="2000" noProof="0" dirty="0">
              <a:solidFill>
                <a:schemeClr val="tx1"/>
              </a:solidFill>
              <a:latin typeface="IBM Plex Sans" panose="020B0503050203000203" pitchFamily="34" charset="0"/>
            </a:endParaRPr>
          </a:p>
          <a:p>
            <a:pPr algn="just"/>
            <a:r>
              <a:rPr lang="es-CO" sz="2000" noProof="0" dirty="0">
                <a:solidFill>
                  <a:schemeClr val="tx1"/>
                </a:solidFill>
                <a:latin typeface="IBM Plex Sans" panose="020B0503050203000203" pitchFamily="34" charset="0"/>
              </a:rPr>
              <a:t>Para el grupo del segundo grupo(más del 90%) tenemos que:</a:t>
            </a:r>
          </a:p>
          <a:p>
            <a:pPr lvl="1" algn="just"/>
            <a:r>
              <a:rPr lang="es-CO" sz="1600" noProof="0" dirty="0">
                <a:solidFill>
                  <a:schemeClr val="tx1"/>
                </a:solidFill>
                <a:latin typeface="IBM Plex Sans" panose="020B0503050203000203" pitchFamily="34" charset="0"/>
              </a:rPr>
              <a:t>Son personas femeninas(con casi 50% de certeza), muy seguramente sin discapacidad, naturales y sin ser cabeza de hogar o con una persona más en la familia(con casi el 90% de probabilidad).</a:t>
            </a:r>
          </a:p>
          <a:p>
            <a:pPr marL="0" indent="0" algn="just">
              <a:buNone/>
            </a:pPr>
            <a:endParaRPr lang="es-CO" sz="2000" noProof="0" dirty="0">
              <a:solidFill>
                <a:schemeClr val="tx1"/>
              </a:solidFill>
              <a:latin typeface="IBM Plex Sans" panose="020B0503050203000203" pitchFamily="34" charset="0"/>
            </a:endParaRPr>
          </a:p>
          <a:p>
            <a:pPr marL="0" indent="0" algn="just">
              <a:buNone/>
            </a:pPr>
            <a:r>
              <a:rPr lang="es-CO" sz="1400" u="sng" noProof="0" dirty="0">
                <a:solidFill>
                  <a:srgbClr val="FF0000"/>
                </a:solidFill>
                <a:latin typeface="IBM Plex Sans" panose="020B0503050203000203" pitchFamily="34" charset="0"/>
              </a:rPr>
              <a:t>En este caso para distinguir entre clústeres, la mejor opción es entre persona jurídica o natural. Aunque podemos afirmar que normalmente una persona que formalizará un titulo será una mujer, sin discapacidad, sujeto natural y sin ser cabeza de hogar o con una persona más en la familia.</a:t>
            </a:r>
          </a:p>
        </p:txBody>
      </p:sp>
      <p:pic>
        <p:nvPicPr>
          <p:cNvPr id="8" name="Imagen 7" descr="Pantalla de computadora con letras&#10;&#10;El contenido generado por IA puede ser incorrecto.">
            <a:extLst>
              <a:ext uri="{FF2B5EF4-FFF2-40B4-BE49-F238E27FC236}">
                <a16:creationId xmlns:a16="http://schemas.microsoft.com/office/drawing/2014/main" id="{32264364-006D-DFA6-5E76-5B5E8F94AEBB}"/>
              </a:ext>
            </a:extLst>
          </p:cNvPr>
          <p:cNvPicPr>
            <a:picLocks noChangeAspect="1"/>
          </p:cNvPicPr>
          <p:nvPr/>
        </p:nvPicPr>
        <p:blipFill>
          <a:blip r:embed="rId3"/>
          <a:stretch>
            <a:fillRect/>
          </a:stretch>
        </p:blipFill>
        <p:spPr>
          <a:xfrm>
            <a:off x="8610600" y="1415082"/>
            <a:ext cx="2743200" cy="5404818"/>
          </a:xfrm>
          <a:prstGeom prst="rect">
            <a:avLst/>
          </a:prstGeom>
        </p:spPr>
      </p:pic>
    </p:spTree>
    <p:custDataLst>
      <p:tags r:id="rId1"/>
    </p:custDataLst>
    <p:extLst>
      <p:ext uri="{BB962C8B-B14F-4D97-AF65-F5344CB8AC3E}">
        <p14:creationId xmlns:p14="http://schemas.microsoft.com/office/powerpoint/2010/main" val="344567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DC5-8A48-2A34-31B9-FC8CB168CAED}"/>
              </a:ext>
            </a:extLst>
          </p:cNvPr>
          <p:cNvSpPr>
            <a:spLocks noGrp="1"/>
          </p:cNvSpPr>
          <p:nvPr>
            <p:ph type="title"/>
          </p:nvPr>
        </p:nvSpPr>
        <p:spPr>
          <a:xfrm>
            <a:off x="733926" y="304965"/>
            <a:ext cx="8565109" cy="1325563"/>
          </a:xfrm>
        </p:spPr>
        <p:txBody>
          <a:bodyPr anchor="ctr">
            <a:normAutofit/>
          </a:bodyPr>
          <a:lstStyle/>
          <a:p>
            <a:r>
              <a:rPr lang="es-CO" noProof="0" dirty="0"/>
              <a:t>RESUMEN EJECUTIVO</a:t>
            </a:r>
          </a:p>
        </p:txBody>
      </p:sp>
      <p:sp>
        <p:nvSpPr>
          <p:cNvPr id="3" name="Content Placeholder 2">
            <a:extLst>
              <a:ext uri="{FF2B5EF4-FFF2-40B4-BE49-F238E27FC236}">
                <a16:creationId xmlns:a16="http://schemas.microsoft.com/office/drawing/2014/main" id="{06B44109-938A-7A63-C3A8-FDDB5C799EA5}"/>
              </a:ext>
            </a:extLst>
          </p:cNvPr>
          <p:cNvSpPr txBox="1">
            <a:spLocks/>
          </p:cNvSpPr>
          <p:nvPr/>
        </p:nvSpPr>
        <p:spPr>
          <a:xfrm>
            <a:off x="4285075" y="1825624"/>
            <a:ext cx="7068725" cy="4465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s-CO" sz="2200" noProof="0" dirty="0"/>
          </a:p>
        </p:txBody>
      </p:sp>
      <p:pic>
        <p:nvPicPr>
          <p:cNvPr id="7" name="Picture 6">
            <a:extLst>
              <a:ext uri="{FF2B5EF4-FFF2-40B4-BE49-F238E27FC236}">
                <a16:creationId xmlns:a16="http://schemas.microsoft.com/office/drawing/2014/main" id="{DA6795A9-FE70-B337-8B17-B79ACA60A9C1}"/>
              </a:ext>
            </a:extLst>
          </p:cNvPr>
          <p:cNvPicPr>
            <a:picLocks noChangeAspect="1"/>
          </p:cNvPicPr>
          <p:nvPr/>
        </p:nvPicPr>
        <p:blipFill>
          <a:blip r:embed="rId3"/>
          <a:stretch>
            <a:fillRect/>
          </a:stretch>
        </p:blipFill>
        <p:spPr>
          <a:xfrm>
            <a:off x="1090494" y="2302762"/>
            <a:ext cx="3194581" cy="3194581"/>
          </a:xfrm>
          <a:prstGeom prst="rect">
            <a:avLst/>
          </a:prstGeom>
        </p:spPr>
      </p:pic>
      <p:sp>
        <p:nvSpPr>
          <p:cNvPr id="4" name="Content Placeholder 2">
            <a:extLst>
              <a:ext uri="{FF2B5EF4-FFF2-40B4-BE49-F238E27FC236}">
                <a16:creationId xmlns:a16="http://schemas.microsoft.com/office/drawing/2014/main" id="{2B1A4FBF-182D-4A25-49D5-30EA49150AE9}"/>
              </a:ext>
            </a:extLst>
          </p:cNvPr>
          <p:cNvSpPr txBox="1">
            <a:spLocks/>
          </p:cNvSpPr>
          <p:nvPr/>
        </p:nvSpPr>
        <p:spPr>
          <a:xfrm>
            <a:off x="4285075" y="1825625"/>
            <a:ext cx="706872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rPr>
              <a:t>Este reporte presenta un análisis exhaustivo hecho a las formalizaciones de propiedades realizadas en Santiago de Cali, Colombia durante varios años(2013-2025).</a:t>
            </a:r>
          </a:p>
          <a:p>
            <a:pPr marL="0" indent="0" algn="just">
              <a:buNone/>
            </a:pPr>
            <a:r>
              <a:rPr lang="es-CO" sz="2000" noProof="0" dirty="0">
                <a:solidFill>
                  <a:schemeClr val="tx1"/>
                </a:solidFill>
              </a:rPr>
              <a:t>El estudio se centra en la recolección de datos y su procesamiento usando diferentes técnicas. Los datos fueron preparados para su posterior análisis usando un </a:t>
            </a:r>
            <a:r>
              <a:rPr lang="es-CO" sz="2000" noProof="0" dirty="0" err="1">
                <a:solidFill>
                  <a:schemeClr val="tx1"/>
                </a:solidFill>
              </a:rPr>
              <a:t>dashboard</a:t>
            </a:r>
            <a:r>
              <a:rPr lang="es-CO" sz="2000" noProof="0" dirty="0">
                <a:solidFill>
                  <a:schemeClr val="tx1"/>
                </a:solidFill>
              </a:rPr>
              <a:t> interactivo, así como el uso de modelos predictivos que determinen futuras formalizaciones de propiedades.</a:t>
            </a:r>
          </a:p>
          <a:p>
            <a:pPr marL="0" indent="0" algn="just">
              <a:buNone/>
            </a:pPr>
            <a:r>
              <a:rPr lang="es-CO" sz="2000" noProof="0" dirty="0">
                <a:solidFill>
                  <a:schemeClr val="tx1"/>
                </a:solidFill>
              </a:rPr>
              <a:t>Los diferentes análisis realizados a los datos proveen hallazgos significantes acerca de la variable objetivo y las diferentes preguntas hechas al comienzo de la investigación. El modelo predictivo demuestra un alto grado de acierto, identificando factores claves que influyen en el numero de formalizaciones realizadas mes a mes, adicionalmente, patrones significativos fueron identificados en los datos asegurando mejor confianza en futuras predicciones.</a:t>
            </a:r>
          </a:p>
        </p:txBody>
      </p:sp>
    </p:spTree>
    <p:custDataLst>
      <p:tags r:id="rId1"/>
    </p:custDataLst>
    <p:extLst>
      <p:ext uri="{BB962C8B-B14F-4D97-AF65-F5344CB8AC3E}">
        <p14:creationId xmlns:p14="http://schemas.microsoft.com/office/powerpoint/2010/main" val="155538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7C968-27BE-99A4-39DD-2586D680C64A}"/>
            </a:ext>
          </a:extLst>
        </p:cNvPr>
        <p:cNvGrpSpPr/>
        <p:nvPr/>
      </p:nvGrpSpPr>
      <p:grpSpPr>
        <a:xfrm>
          <a:off x="0" y="0"/>
          <a:ext cx="0" cy="0"/>
          <a:chOff x="0" y="0"/>
          <a:chExt cx="0" cy="0"/>
        </a:xfrm>
      </p:grpSpPr>
      <p:pic>
        <p:nvPicPr>
          <p:cNvPr id="14" name="Imagen 13" descr="Foto en blanco y negro de un edificio&#10;&#10;El contenido generado por IA puede ser incorrecto.">
            <a:extLst>
              <a:ext uri="{FF2B5EF4-FFF2-40B4-BE49-F238E27FC236}">
                <a16:creationId xmlns:a16="http://schemas.microsoft.com/office/drawing/2014/main" id="{B83B3214-33D1-AAE2-6CEA-9D24FF5FD920}"/>
              </a:ext>
            </a:extLst>
          </p:cNvPr>
          <p:cNvPicPr>
            <a:picLocks noChangeAspect="1"/>
          </p:cNvPicPr>
          <p:nvPr/>
        </p:nvPicPr>
        <p:blipFill>
          <a:blip r:embed="rId2"/>
          <a:srcRect r="9207" b="8994"/>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25F0B8F9-F3EA-D051-C0A2-2A9D4AD515D7}"/>
              </a:ext>
            </a:extLst>
          </p:cNvPr>
          <p:cNvSpPr>
            <a:spLocks noGrp="1"/>
          </p:cNvSpPr>
          <p:nvPr>
            <p:ph type="title"/>
          </p:nvPr>
        </p:nvSpPr>
        <p:spPr>
          <a:xfrm>
            <a:off x="0" y="2202051"/>
            <a:ext cx="6756749" cy="2207713"/>
          </a:xfrm>
        </p:spPr>
        <p:txBody>
          <a:bodyPr>
            <a:noAutofit/>
          </a:bodyPr>
          <a:lstStyle/>
          <a:p>
            <a:r>
              <a:rPr lang="es-CO" sz="4400" noProof="0" dirty="0">
                <a:solidFill>
                  <a:schemeClr val="bg2"/>
                </a:solidFill>
              </a:rPr>
              <a:t>Resultados  del análisis </a:t>
            </a:r>
            <a:r>
              <a:rPr lang="es-CO" sz="4400" dirty="0">
                <a:solidFill>
                  <a:schemeClr val="bg2"/>
                </a:solidFill>
              </a:rPr>
              <a:t>predictivo</a:t>
            </a:r>
            <a:endParaRPr lang="es-CO" sz="4400" noProof="0" dirty="0">
              <a:solidFill>
                <a:schemeClr val="bg2"/>
              </a:solidFill>
            </a:endParaRPr>
          </a:p>
        </p:txBody>
      </p:sp>
    </p:spTree>
    <p:extLst>
      <p:ext uri="{BB962C8B-B14F-4D97-AF65-F5344CB8AC3E}">
        <p14:creationId xmlns:p14="http://schemas.microsoft.com/office/powerpoint/2010/main" val="2623221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F05B1-5FBC-E85F-A873-62CEE2FE1A7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CE1991D-B7DC-438A-09AB-8B0A67D70AA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SA</a:t>
            </a:r>
            <a:r>
              <a:rPr lang="en-US" sz="3200" dirty="0"/>
              <a:t>RIMA vs PROPHET</a:t>
            </a:r>
            <a:endPar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endParaRPr>
          </a:p>
        </p:txBody>
      </p:sp>
      <p:pic>
        <p:nvPicPr>
          <p:cNvPr id="3" name="Imagen 2" descr="Interfaz de usuario gráfica, Gráfico, Histograma&#10;&#10;El contenido generado por IA puede ser incorrecto.">
            <a:extLst>
              <a:ext uri="{FF2B5EF4-FFF2-40B4-BE49-F238E27FC236}">
                <a16:creationId xmlns:a16="http://schemas.microsoft.com/office/drawing/2014/main" id="{5C8B8B42-FBB7-78C7-DFC3-368163BF57F2}"/>
              </a:ext>
            </a:extLst>
          </p:cNvPr>
          <p:cNvPicPr>
            <a:picLocks noChangeAspect="1"/>
          </p:cNvPicPr>
          <p:nvPr/>
        </p:nvPicPr>
        <p:blipFill>
          <a:blip r:embed="rId3"/>
          <a:stretch>
            <a:fillRect/>
          </a:stretch>
        </p:blipFill>
        <p:spPr>
          <a:xfrm>
            <a:off x="841994" y="2002024"/>
            <a:ext cx="10511806" cy="4093976"/>
          </a:xfrm>
          <a:prstGeom prst="rect">
            <a:avLst/>
          </a:prstGeom>
        </p:spPr>
      </p:pic>
      <p:pic>
        <p:nvPicPr>
          <p:cNvPr id="6" name="Imagen 5">
            <a:extLst>
              <a:ext uri="{FF2B5EF4-FFF2-40B4-BE49-F238E27FC236}">
                <a16:creationId xmlns:a16="http://schemas.microsoft.com/office/drawing/2014/main" id="{A1EB784D-9436-146E-F933-D4054B01C80B}"/>
              </a:ext>
            </a:extLst>
          </p:cNvPr>
          <p:cNvPicPr>
            <a:picLocks noChangeAspect="1"/>
          </p:cNvPicPr>
          <p:nvPr/>
        </p:nvPicPr>
        <p:blipFill>
          <a:blip r:embed="rId4"/>
          <a:stretch>
            <a:fillRect/>
          </a:stretch>
        </p:blipFill>
        <p:spPr>
          <a:xfrm>
            <a:off x="838200" y="6146800"/>
            <a:ext cx="4383569" cy="520700"/>
          </a:xfrm>
          <a:prstGeom prst="rect">
            <a:avLst/>
          </a:prstGeom>
        </p:spPr>
      </p:pic>
    </p:spTree>
    <p:custDataLst>
      <p:tags r:id="rId1"/>
    </p:custDataLst>
    <p:extLst>
      <p:ext uri="{BB962C8B-B14F-4D97-AF65-F5344CB8AC3E}">
        <p14:creationId xmlns:p14="http://schemas.microsoft.com/office/powerpoint/2010/main" val="3659971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6D296-049F-937B-7B99-B069826A063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E68BCA2-90B6-8377-CF8C-B8561D71AE5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SA</a:t>
            </a:r>
            <a:r>
              <a:rPr lang="en-US" sz="3200" dirty="0"/>
              <a:t>RIMA vs PROPHET</a:t>
            </a:r>
            <a:endPar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endParaRPr>
          </a:p>
        </p:txBody>
      </p:sp>
      <p:pic>
        <p:nvPicPr>
          <p:cNvPr id="8" name="Imagen 7" descr="Interfaz de usuario gráfica, Gráfico, Histograma&#10;&#10;El contenido generado por IA puede ser incorrecto.">
            <a:extLst>
              <a:ext uri="{FF2B5EF4-FFF2-40B4-BE49-F238E27FC236}">
                <a16:creationId xmlns:a16="http://schemas.microsoft.com/office/drawing/2014/main" id="{F6AC10AE-6692-2CE2-5873-0760F3F7AA58}"/>
              </a:ext>
            </a:extLst>
          </p:cNvPr>
          <p:cNvPicPr>
            <a:picLocks noChangeAspect="1"/>
          </p:cNvPicPr>
          <p:nvPr/>
        </p:nvPicPr>
        <p:blipFill>
          <a:blip r:embed="rId3"/>
          <a:stretch>
            <a:fillRect/>
          </a:stretch>
        </p:blipFill>
        <p:spPr>
          <a:xfrm>
            <a:off x="838200" y="1995488"/>
            <a:ext cx="10515600" cy="4095454"/>
          </a:xfrm>
          <a:prstGeom prst="rect">
            <a:avLst/>
          </a:prstGeom>
        </p:spPr>
      </p:pic>
    </p:spTree>
    <p:custDataLst>
      <p:tags r:id="rId1"/>
    </p:custDataLst>
    <p:extLst>
      <p:ext uri="{BB962C8B-B14F-4D97-AF65-F5344CB8AC3E}">
        <p14:creationId xmlns:p14="http://schemas.microsoft.com/office/powerpoint/2010/main" val="474755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B3EAE-42E6-D079-2705-843FDC41AB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0F7F859-C3FA-2AA1-A7E3-15F023810C3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rPr>
              <a:t>SA</a:t>
            </a:r>
            <a:r>
              <a:rPr lang="en-US" sz="3200" dirty="0"/>
              <a:t>RIMA vs PROPHET</a:t>
            </a:r>
            <a:endParaRPr lang="es-CO" sz="3200" b="1" i="0" kern="1200" noProof="0" dirty="0">
              <a:latin typeface="IBM Plex Sans SemiBold" panose="020B0503050203000203" pitchFamily="34" charset="0"/>
              <a:ea typeface="IBM Plex Sans SemiBold" panose="020B0503050203000203" pitchFamily="34" charset="0"/>
              <a:cs typeface="IBM Plex Sans SemiBold" panose="020B0503050203000203" pitchFamily="34" charset="0"/>
            </a:endParaRPr>
          </a:p>
        </p:txBody>
      </p:sp>
      <p:sp>
        <p:nvSpPr>
          <p:cNvPr id="5" name="Content Placeholder 2">
            <a:extLst>
              <a:ext uri="{FF2B5EF4-FFF2-40B4-BE49-F238E27FC236}">
                <a16:creationId xmlns:a16="http://schemas.microsoft.com/office/drawing/2014/main" id="{C06A2EE9-12DC-AC95-8201-E9FCE402CD23}"/>
              </a:ext>
            </a:extLst>
          </p:cNvPr>
          <p:cNvSpPr txBox="1">
            <a:spLocks/>
          </p:cNvSpPr>
          <p:nvPr/>
        </p:nvSpPr>
        <p:spPr>
          <a:xfrm>
            <a:off x="5156200" y="4305301"/>
            <a:ext cx="5294386" cy="1971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endParaRPr lang="es-CO" sz="1400" u="sng" noProof="0" dirty="0">
              <a:solidFill>
                <a:srgbClr val="FF0000"/>
              </a:solidFill>
              <a:latin typeface="IBM Plex Sans" panose="020B0503050203000203" pitchFamily="34" charset="0"/>
            </a:endParaRPr>
          </a:p>
        </p:txBody>
      </p:sp>
      <p:pic>
        <p:nvPicPr>
          <p:cNvPr id="3" name="Imagen 2" descr="Texto&#10;&#10;El contenido generado por IA puede ser incorrecto.">
            <a:extLst>
              <a:ext uri="{FF2B5EF4-FFF2-40B4-BE49-F238E27FC236}">
                <a16:creationId xmlns:a16="http://schemas.microsoft.com/office/drawing/2014/main" id="{C7FF47BB-EA40-ABBC-AA11-6F98AB740D82}"/>
              </a:ext>
            </a:extLst>
          </p:cNvPr>
          <p:cNvPicPr>
            <a:picLocks noChangeAspect="1"/>
          </p:cNvPicPr>
          <p:nvPr/>
        </p:nvPicPr>
        <p:blipFill>
          <a:blip r:embed="rId3"/>
          <a:stretch>
            <a:fillRect/>
          </a:stretch>
        </p:blipFill>
        <p:spPr>
          <a:xfrm>
            <a:off x="1637993" y="1462088"/>
            <a:ext cx="2830277" cy="4576056"/>
          </a:xfrm>
          <a:prstGeom prst="rect">
            <a:avLst/>
          </a:prstGeom>
        </p:spPr>
      </p:pic>
      <p:sp>
        <p:nvSpPr>
          <p:cNvPr id="6" name="Rectángulo: esquinas redondeadas 5">
            <a:extLst>
              <a:ext uri="{FF2B5EF4-FFF2-40B4-BE49-F238E27FC236}">
                <a16:creationId xmlns:a16="http://schemas.microsoft.com/office/drawing/2014/main" id="{3EE3EA97-4FDB-56DA-3F52-8C3CED2EEC1E}"/>
              </a:ext>
            </a:extLst>
          </p:cNvPr>
          <p:cNvSpPr/>
          <p:nvPr/>
        </p:nvSpPr>
        <p:spPr>
          <a:xfrm>
            <a:off x="5156200" y="3977570"/>
            <a:ext cx="6043995" cy="1971674"/>
          </a:xfrm>
          <a:prstGeom prst="roundRect">
            <a:avLst/>
          </a:prstGeom>
          <a:solidFill>
            <a:schemeClr val="accent3">
              <a:lumMod val="20000"/>
              <a:lumOff val="80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CO" dirty="0">
                <a:solidFill>
                  <a:schemeClr val="tx1"/>
                </a:solidFill>
                <a:latin typeface="IBM Plex Sans" panose="020B0503050203000203" pitchFamily="34" charset="0"/>
              </a:rPr>
              <a:t>Tanto grafica como métricamente el modelo PROPHET es el mejor en este caso, ya que es capaz de explicar el 80.56% de la variabilidad de los valores reales con respecto a su media.</a:t>
            </a:r>
          </a:p>
          <a:p>
            <a:pPr algn="just"/>
            <a:r>
              <a:rPr lang="es-CO" sz="1200" u="sng" dirty="0">
                <a:solidFill>
                  <a:srgbClr val="FF0000"/>
                </a:solidFill>
                <a:latin typeface="IBM Plex Sans" panose="020B0503050203000203" pitchFamily="34" charset="0"/>
              </a:rPr>
              <a:t>Adicionalmente, utilizando </a:t>
            </a:r>
            <a:r>
              <a:rPr lang="es-CO" sz="1200" u="sng" dirty="0" err="1">
                <a:solidFill>
                  <a:srgbClr val="FF0000"/>
                </a:solidFill>
                <a:latin typeface="IBM Plex Sans" panose="020B0503050203000203" pitchFamily="34" charset="0"/>
              </a:rPr>
              <a:t>Prophet</a:t>
            </a:r>
            <a:r>
              <a:rPr lang="es-CO" sz="1200" u="sng" dirty="0">
                <a:solidFill>
                  <a:srgbClr val="FF0000"/>
                </a:solidFill>
                <a:latin typeface="IBM Plex Sans" panose="020B0503050203000203" pitchFamily="34" charset="0"/>
              </a:rPr>
              <a:t>, se tiene que para el mes 09 del 2025 se tendrán aproximadamente 1052 formalizaciones</a:t>
            </a:r>
          </a:p>
        </p:txBody>
      </p:sp>
    </p:spTree>
    <p:custDataLst>
      <p:tags r:id="rId1"/>
    </p:custDataLst>
    <p:extLst>
      <p:ext uri="{BB962C8B-B14F-4D97-AF65-F5344CB8AC3E}">
        <p14:creationId xmlns:p14="http://schemas.microsoft.com/office/powerpoint/2010/main" val="3951755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3A16F-6AB5-5C0B-5466-65B2A6AE811E}"/>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E978FF3-BC93-079A-1687-DD4786B81DF4}"/>
              </a:ext>
            </a:extLst>
          </p:cNvPr>
          <p:cNvSpPr>
            <a:spLocks noGrp="1"/>
          </p:cNvSpPr>
          <p:nvPr>
            <p:ph type="title"/>
          </p:nvPr>
        </p:nvSpPr>
        <p:spPr>
          <a:xfrm>
            <a:off x="838200" y="365125"/>
            <a:ext cx="10515600" cy="1325563"/>
          </a:xfrm>
        </p:spPr>
        <p:txBody>
          <a:bodyPr anchor="ctr">
            <a:normAutofit/>
          </a:bodyPr>
          <a:lstStyle/>
          <a:p>
            <a:r>
              <a:rPr lang="es-CO" noProof="0" dirty="0"/>
              <a:t>CONC</a:t>
            </a:r>
            <a:r>
              <a:rPr lang="es-CO" dirty="0"/>
              <a:t>LUSIÓN</a:t>
            </a:r>
            <a:endParaRPr lang="es-CO" noProof="0" dirty="0"/>
          </a:p>
        </p:txBody>
      </p:sp>
      <p:sp>
        <p:nvSpPr>
          <p:cNvPr id="12" name="Content Placeholder 3">
            <a:extLst>
              <a:ext uri="{FF2B5EF4-FFF2-40B4-BE49-F238E27FC236}">
                <a16:creationId xmlns:a16="http://schemas.microsoft.com/office/drawing/2014/main" id="{2E75918E-509D-16F8-F478-FA41759FEFE9}"/>
              </a:ext>
            </a:extLst>
          </p:cNvPr>
          <p:cNvSpPr txBox="1">
            <a:spLocks/>
          </p:cNvSpPr>
          <p:nvPr/>
        </p:nvSpPr>
        <p:spPr>
          <a:xfrm>
            <a:off x="4544291" y="1825625"/>
            <a:ext cx="68095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noProof="0" dirty="0"/>
              <a:t>Gracias a las diferentes herramientas utilizadas en este reporte se puede concluir con total certeza que de momento no parece haber ningún tipo de tendencia alcista en el número de propiedades registradas, pero se puede aprovechar igualmente la estacionalidad hallada en los datos para aprovechar la reciente bajada y muy posiblemente próxima subida en los siguientes meses.</a:t>
            </a:r>
          </a:p>
        </p:txBody>
      </p:sp>
      <p:pic>
        <p:nvPicPr>
          <p:cNvPr id="13" name="Content Placeholder 5">
            <a:extLst>
              <a:ext uri="{FF2B5EF4-FFF2-40B4-BE49-F238E27FC236}">
                <a16:creationId xmlns:a16="http://schemas.microsoft.com/office/drawing/2014/main" id="{CD985AE9-0D12-3398-B9B7-4395CABF1707}"/>
              </a:ext>
            </a:extLst>
          </p:cNvPr>
          <p:cNvPicPr>
            <a:picLocks noGrp="1" noChangeAspect="1"/>
          </p:cNvPicPr>
          <p:nvPr>
            <p:ph sz="half" idx="1"/>
          </p:nvPr>
        </p:nvPicPr>
        <p:blipFill>
          <a:blip r:embed="rId3"/>
          <a:stretch>
            <a:fillRect/>
          </a:stretch>
        </p:blipFill>
        <p:spPr>
          <a:xfrm>
            <a:off x="1125967" y="2113896"/>
            <a:ext cx="3054361" cy="3054361"/>
          </a:xfrm>
          <a:prstGeom prst="rect">
            <a:avLst/>
          </a:prstGeom>
        </p:spPr>
      </p:pic>
    </p:spTree>
    <p:custDataLst>
      <p:tags r:id="rId1"/>
    </p:custDataLst>
    <p:extLst>
      <p:ext uri="{BB962C8B-B14F-4D97-AF65-F5344CB8AC3E}">
        <p14:creationId xmlns:p14="http://schemas.microsoft.com/office/powerpoint/2010/main" val="840378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1598F-DBE3-7B78-D1F9-0BA7F7DC75B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4A3B939-6057-23B6-25B3-E33A2D205C2A}"/>
              </a:ext>
            </a:extLst>
          </p:cNvPr>
          <p:cNvSpPr>
            <a:spLocks noGrp="1"/>
          </p:cNvSpPr>
          <p:nvPr>
            <p:ph type="title"/>
          </p:nvPr>
        </p:nvSpPr>
        <p:spPr>
          <a:xfrm>
            <a:off x="838200" y="365125"/>
            <a:ext cx="10515600" cy="1325563"/>
          </a:xfrm>
        </p:spPr>
        <p:txBody>
          <a:bodyPr anchor="ctr">
            <a:normAutofit/>
          </a:bodyPr>
          <a:lstStyle/>
          <a:p>
            <a:r>
              <a:rPr lang="es-CO" noProof="0" dirty="0"/>
              <a:t>APÉNDICE</a:t>
            </a:r>
          </a:p>
        </p:txBody>
      </p:sp>
      <p:sp>
        <p:nvSpPr>
          <p:cNvPr id="10" name="Content Placeholder 3">
            <a:extLst>
              <a:ext uri="{FF2B5EF4-FFF2-40B4-BE49-F238E27FC236}">
                <a16:creationId xmlns:a16="http://schemas.microsoft.com/office/drawing/2014/main" id="{8E40FF55-AE57-CB43-454D-CEFBE080CE8E}"/>
              </a:ext>
            </a:extLst>
          </p:cNvPr>
          <p:cNvSpPr txBox="1">
            <a:spLocks/>
          </p:cNvSpPr>
          <p:nvPr/>
        </p:nvSpPr>
        <p:spPr>
          <a:xfrm>
            <a:off x="838201" y="1690688"/>
            <a:ext cx="10515599" cy="2402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CO" noProof="0" dirty="0"/>
              <a:t>Todos los datos fueron tomados de la página:</a:t>
            </a:r>
          </a:p>
          <a:p>
            <a:pPr marL="0" indent="0">
              <a:buNone/>
            </a:pPr>
            <a:endParaRPr lang="es-CO" noProof="0" dirty="0"/>
          </a:p>
          <a:p>
            <a:pPr marL="0" indent="0">
              <a:buNone/>
            </a:pPr>
            <a:r>
              <a:rPr lang="es-CO" u="sng" dirty="0">
                <a:solidFill>
                  <a:srgbClr val="0072C3"/>
                </a:solidFill>
              </a:rPr>
              <a:t>https://www.datos.gov.co/Justicia-y-Derecho/T-tulos-de-propiedad-registrados-en-el-marco-del-P/qzze-veut/about_data</a:t>
            </a:r>
            <a:endParaRPr lang="es-CO" u="sng" noProof="0" dirty="0">
              <a:solidFill>
                <a:srgbClr val="0072C3"/>
              </a:solidFill>
            </a:endParaRPr>
          </a:p>
        </p:txBody>
      </p:sp>
    </p:spTree>
    <p:custDataLst>
      <p:tags r:id="rId1"/>
    </p:custDataLst>
    <p:extLst>
      <p:ext uri="{BB962C8B-B14F-4D97-AF65-F5344CB8AC3E}">
        <p14:creationId xmlns:p14="http://schemas.microsoft.com/office/powerpoint/2010/main" val="186015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F097DC2-65F9-06E0-6220-3F3BEC0E0EA9}"/>
              </a:ext>
            </a:extLst>
          </p:cNvPr>
          <p:cNvPicPr>
            <a:picLocks noChangeAspect="1"/>
          </p:cNvPicPr>
          <p:nvPr/>
        </p:nvPicPr>
        <p:blipFill>
          <a:blip r:embed="rId2"/>
          <a:srcRect b="15032"/>
          <a:stretch>
            <a:fillRect/>
          </a:stretch>
        </p:blipFill>
        <p:spPr>
          <a:xfrm>
            <a:off x="-1" y="-1"/>
            <a:ext cx="12192001" cy="6858001"/>
          </a:xfrm>
          <a:prstGeom prst="rect">
            <a:avLst/>
          </a:prstGeom>
        </p:spPr>
      </p:pic>
      <p:sp>
        <p:nvSpPr>
          <p:cNvPr id="9" name="Content Placeholder 3">
            <a:extLst>
              <a:ext uri="{FF2B5EF4-FFF2-40B4-BE49-F238E27FC236}">
                <a16:creationId xmlns:a16="http://schemas.microsoft.com/office/drawing/2014/main" id="{746369F6-60AE-1D9D-1576-29E9FC48D907}"/>
              </a:ext>
            </a:extLst>
          </p:cNvPr>
          <p:cNvSpPr txBox="1">
            <a:spLocks/>
          </p:cNvSpPr>
          <p:nvPr/>
        </p:nvSpPr>
        <p:spPr>
          <a:xfrm>
            <a:off x="4057649" y="357189"/>
            <a:ext cx="4076699" cy="8239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CO" sz="4400" dirty="0">
                <a:solidFill>
                  <a:srgbClr val="FFFFFF"/>
                </a:solidFill>
              </a:rPr>
              <a:t>¡</a:t>
            </a:r>
            <a:r>
              <a:rPr lang="es-CO" sz="4400" noProof="0" dirty="0">
                <a:solidFill>
                  <a:srgbClr val="FFFFFF"/>
                </a:solidFill>
              </a:rPr>
              <a:t>Muchas gracias!</a:t>
            </a:r>
            <a:endParaRPr lang="es-CO" sz="4400" u="sng" noProof="0" dirty="0">
              <a:solidFill>
                <a:srgbClr val="FFFFFF"/>
              </a:solidFill>
            </a:endParaRPr>
          </a:p>
        </p:txBody>
      </p:sp>
    </p:spTree>
    <p:extLst>
      <p:ext uri="{BB962C8B-B14F-4D97-AF65-F5344CB8AC3E}">
        <p14:creationId xmlns:p14="http://schemas.microsoft.com/office/powerpoint/2010/main" val="118049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76FB0-8465-86A8-332A-32CC35A5D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7DC8D-244C-F7EC-5F66-ACB99A7D61C9}"/>
              </a:ext>
            </a:extLst>
          </p:cNvPr>
          <p:cNvSpPr>
            <a:spLocks noGrp="1"/>
          </p:cNvSpPr>
          <p:nvPr>
            <p:ph type="title"/>
          </p:nvPr>
        </p:nvSpPr>
        <p:spPr>
          <a:xfrm>
            <a:off x="770021" y="365125"/>
            <a:ext cx="7647865" cy="1325563"/>
          </a:xfrm>
        </p:spPr>
        <p:txBody>
          <a:bodyPr anchor="ctr">
            <a:normAutofit/>
          </a:bodyPr>
          <a:lstStyle/>
          <a:p>
            <a:r>
              <a:rPr lang="es-CO" noProof="0" dirty="0"/>
              <a:t>INTRODUCCIÓN</a:t>
            </a:r>
          </a:p>
        </p:txBody>
      </p:sp>
      <p:pic>
        <p:nvPicPr>
          <p:cNvPr id="3" name="Picture 2">
            <a:extLst>
              <a:ext uri="{FF2B5EF4-FFF2-40B4-BE49-F238E27FC236}">
                <a16:creationId xmlns:a16="http://schemas.microsoft.com/office/drawing/2014/main" id="{BBCC879F-E713-B75A-D2DE-0953EB0EA469}"/>
              </a:ext>
            </a:extLst>
          </p:cNvPr>
          <p:cNvPicPr>
            <a:picLocks noChangeAspect="1"/>
          </p:cNvPicPr>
          <p:nvPr/>
        </p:nvPicPr>
        <p:blipFill>
          <a:blip r:embed="rId3"/>
          <a:stretch>
            <a:fillRect/>
          </a:stretch>
        </p:blipFill>
        <p:spPr>
          <a:xfrm>
            <a:off x="994347" y="2262036"/>
            <a:ext cx="3054361" cy="3054361"/>
          </a:xfrm>
          <a:prstGeom prst="rect">
            <a:avLst/>
          </a:prstGeom>
        </p:spPr>
      </p:pic>
      <p:sp>
        <p:nvSpPr>
          <p:cNvPr id="4" name="Content Placeholder 2">
            <a:extLst>
              <a:ext uri="{FF2B5EF4-FFF2-40B4-BE49-F238E27FC236}">
                <a16:creationId xmlns:a16="http://schemas.microsoft.com/office/drawing/2014/main" id="{ED35578F-30C9-4905-FD4E-7366FEFAEA7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rPr>
              <a:t>En los últimos años, Colombia ha experimentado un aumento significativo en los procesos de formalización de la propiedad, particularmente en ciudades como Cali, Medellín y Barranquilla. Este fenómeno se ha visto impulsado, en gran medida, por la implementación de programas gubernamentales orientados a facilitar el acceso a la titulación de predios, así como por el crecimiento sostenido de la actividad inmobiliaria en estas zonas urbanas.</a:t>
            </a:r>
          </a:p>
          <a:p>
            <a:pPr marL="0" indent="0" algn="just">
              <a:buNone/>
            </a:pPr>
            <a:r>
              <a:rPr lang="es-CO" sz="2000" noProof="0" dirty="0">
                <a:solidFill>
                  <a:schemeClr val="tx1"/>
                </a:solidFill>
              </a:rPr>
              <a:t>El análisis de esta tendencia resulta relevante, ya que permite identificar los factores que han contribuido a dicho incremento y evaluar su impacto en distintos ámbitos sociales y económicos. Comprender estas dinámicas abre la posibilidad de aprovechar la información para diversos enfoques, tales como la planificación urbana o la identificación de oportunidades de inversión.</a:t>
            </a:r>
          </a:p>
        </p:txBody>
      </p:sp>
    </p:spTree>
    <p:custDataLst>
      <p:tags r:id="rId1"/>
    </p:custDataLst>
    <p:extLst>
      <p:ext uri="{BB962C8B-B14F-4D97-AF65-F5344CB8AC3E}">
        <p14:creationId xmlns:p14="http://schemas.microsoft.com/office/powerpoint/2010/main" val="2040863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DCFD-8450-17AD-05D4-229BA1C66C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B7E7-7534-10CB-A359-88015C285B97}"/>
              </a:ext>
            </a:extLst>
          </p:cNvPr>
          <p:cNvSpPr>
            <a:spLocks noGrp="1"/>
          </p:cNvSpPr>
          <p:nvPr>
            <p:ph type="title"/>
          </p:nvPr>
        </p:nvSpPr>
        <p:spPr>
          <a:xfrm>
            <a:off x="782053" y="376642"/>
            <a:ext cx="7230723" cy="1325563"/>
          </a:xfrm>
        </p:spPr>
        <p:txBody>
          <a:bodyPr anchor="ctr">
            <a:normAutofit/>
          </a:bodyPr>
          <a:lstStyle/>
          <a:p>
            <a:r>
              <a:rPr lang="es-CO" noProof="0" dirty="0"/>
              <a:t>METODOLOGÍA</a:t>
            </a:r>
          </a:p>
        </p:txBody>
      </p:sp>
      <p:sp>
        <p:nvSpPr>
          <p:cNvPr id="3" name="Content Placeholder 2">
            <a:extLst>
              <a:ext uri="{FF2B5EF4-FFF2-40B4-BE49-F238E27FC236}">
                <a16:creationId xmlns:a16="http://schemas.microsoft.com/office/drawing/2014/main" id="{5EF8C842-232A-AE37-3471-90353781809D}"/>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262626"/>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262626"/>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262626"/>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25252"/>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CO" sz="2000" noProof="0" dirty="0"/>
              <a:t>Recolección de datos</a:t>
            </a:r>
          </a:p>
          <a:p>
            <a:r>
              <a:rPr lang="es-CO" sz="2000" noProof="0" dirty="0"/>
              <a:t>Limpieza y preparación de datos</a:t>
            </a:r>
          </a:p>
          <a:p>
            <a:r>
              <a:rPr lang="es-CO" sz="2000" noProof="0" dirty="0"/>
              <a:t>Análisis exploratorio de datos(EDA)</a:t>
            </a:r>
          </a:p>
          <a:p>
            <a:r>
              <a:rPr lang="es-CO" sz="2000" dirty="0" err="1"/>
              <a:t>Dashboard</a:t>
            </a:r>
            <a:r>
              <a:rPr lang="es-CO" sz="2000" dirty="0"/>
              <a:t> interactivo</a:t>
            </a:r>
            <a:endParaRPr lang="es-CO" sz="2000" noProof="0" dirty="0"/>
          </a:p>
          <a:p>
            <a:r>
              <a:rPr lang="es-CO" sz="2000" noProof="0" dirty="0"/>
              <a:t>Modelo de </a:t>
            </a:r>
            <a:r>
              <a:rPr lang="es-CO" sz="2000" noProof="0" dirty="0" err="1"/>
              <a:t>clustering</a:t>
            </a:r>
            <a:r>
              <a:rPr lang="es-CO" sz="2000" noProof="0" dirty="0"/>
              <a:t>(</a:t>
            </a:r>
            <a:r>
              <a:rPr lang="es-CO" sz="2000" noProof="0" dirty="0" err="1"/>
              <a:t>Kmeans</a:t>
            </a:r>
            <a:r>
              <a:rPr lang="es-CO" sz="2000" noProof="0" dirty="0"/>
              <a:t>)</a:t>
            </a:r>
          </a:p>
          <a:p>
            <a:r>
              <a:rPr lang="es-CO" sz="2000" noProof="0" dirty="0"/>
              <a:t>Modelos de predicción(SARIMA vs </a:t>
            </a:r>
            <a:r>
              <a:rPr lang="es-CO" sz="2000" noProof="0" dirty="0" err="1"/>
              <a:t>Prophet</a:t>
            </a:r>
            <a:r>
              <a:rPr lang="es-CO" sz="2000" noProof="0" dirty="0"/>
              <a:t>)</a:t>
            </a:r>
          </a:p>
        </p:txBody>
      </p:sp>
      <p:pic>
        <p:nvPicPr>
          <p:cNvPr id="4" name="Picture 3">
            <a:extLst>
              <a:ext uri="{FF2B5EF4-FFF2-40B4-BE49-F238E27FC236}">
                <a16:creationId xmlns:a16="http://schemas.microsoft.com/office/drawing/2014/main" id="{280CF71F-8A03-DAC7-4BC2-F05644ECBFFF}"/>
              </a:ext>
            </a:extLst>
          </p:cNvPr>
          <p:cNvPicPr>
            <a:picLocks noChangeAspect="1"/>
          </p:cNvPicPr>
          <p:nvPr/>
        </p:nvPicPr>
        <p:blipFill>
          <a:blip r:embed="rId3"/>
          <a:stretch>
            <a:fillRect/>
          </a:stretch>
        </p:blipFill>
        <p:spPr>
          <a:xfrm>
            <a:off x="979655" y="1831709"/>
            <a:ext cx="3194581" cy="3194581"/>
          </a:xfrm>
          <a:prstGeom prst="rect">
            <a:avLst/>
          </a:prstGeom>
        </p:spPr>
      </p:pic>
    </p:spTree>
    <p:custDataLst>
      <p:tags r:id="rId1"/>
    </p:custDataLst>
    <p:extLst>
      <p:ext uri="{BB962C8B-B14F-4D97-AF65-F5344CB8AC3E}">
        <p14:creationId xmlns:p14="http://schemas.microsoft.com/office/powerpoint/2010/main" val="379169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3F11-77C1-88A3-8812-0D068DF836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C00FE-0453-8913-D17F-C1ED8FECF8C5}"/>
              </a:ext>
            </a:extLst>
          </p:cNvPr>
          <p:cNvSpPr>
            <a:spLocks noGrp="1"/>
          </p:cNvSpPr>
          <p:nvPr>
            <p:ph type="title"/>
          </p:nvPr>
        </p:nvSpPr>
        <p:spPr>
          <a:xfrm>
            <a:off x="838200" y="365125"/>
            <a:ext cx="10515600" cy="1325563"/>
          </a:xfrm>
        </p:spPr>
        <p:txBody>
          <a:bodyPr anchor="ctr">
            <a:normAutofit/>
          </a:bodyPr>
          <a:lstStyle/>
          <a:p>
            <a:r>
              <a:rPr lang="es-CO" noProof="0" dirty="0"/>
              <a:t>Recolección de datos</a:t>
            </a:r>
          </a:p>
        </p:txBody>
      </p:sp>
      <p:pic>
        <p:nvPicPr>
          <p:cNvPr id="6" name="Imagen 5" descr="Diagrama&#10;&#10;El contenido generado por IA puede ser incorrecto.">
            <a:extLst>
              <a:ext uri="{FF2B5EF4-FFF2-40B4-BE49-F238E27FC236}">
                <a16:creationId xmlns:a16="http://schemas.microsoft.com/office/drawing/2014/main" id="{3897036A-CB02-9374-9028-12A6108D76A7}"/>
              </a:ext>
            </a:extLst>
          </p:cNvPr>
          <p:cNvPicPr>
            <a:picLocks noChangeAspect="1"/>
          </p:cNvPicPr>
          <p:nvPr/>
        </p:nvPicPr>
        <p:blipFill>
          <a:blip r:embed="rId3"/>
          <a:stretch>
            <a:fillRect/>
          </a:stretch>
        </p:blipFill>
        <p:spPr>
          <a:xfrm>
            <a:off x="3405392" y="1600199"/>
            <a:ext cx="5609816" cy="4572000"/>
          </a:xfrm>
          <a:prstGeom prst="rect">
            <a:avLst/>
          </a:prstGeom>
          <a:noFill/>
        </p:spPr>
      </p:pic>
    </p:spTree>
    <p:custDataLst>
      <p:tags r:id="rId1"/>
    </p:custDataLst>
    <p:extLst>
      <p:ext uri="{BB962C8B-B14F-4D97-AF65-F5344CB8AC3E}">
        <p14:creationId xmlns:p14="http://schemas.microsoft.com/office/powerpoint/2010/main" val="1624885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FD0BB-F343-EBD7-692A-0AB4C2EA4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5F15A-3BAB-E18F-ECCF-53BA70507967}"/>
              </a:ext>
            </a:extLst>
          </p:cNvPr>
          <p:cNvSpPr>
            <a:spLocks noGrp="1"/>
          </p:cNvSpPr>
          <p:nvPr>
            <p:ph type="title"/>
          </p:nvPr>
        </p:nvSpPr>
        <p:spPr>
          <a:xfrm>
            <a:off x="838200" y="365125"/>
            <a:ext cx="10515600" cy="1325563"/>
          </a:xfrm>
        </p:spPr>
        <p:txBody>
          <a:bodyPr anchor="ctr">
            <a:normAutofit/>
          </a:bodyPr>
          <a:lstStyle/>
          <a:p>
            <a:r>
              <a:rPr lang="es-CO" noProof="0" dirty="0"/>
              <a:t>Limpieza y preparación de datos</a:t>
            </a:r>
          </a:p>
        </p:txBody>
      </p:sp>
      <p:pic>
        <p:nvPicPr>
          <p:cNvPr id="4" name="Imagen 3" descr="Diagrama&#10;&#10;El contenido generado por IA puede ser incorrecto.">
            <a:extLst>
              <a:ext uri="{FF2B5EF4-FFF2-40B4-BE49-F238E27FC236}">
                <a16:creationId xmlns:a16="http://schemas.microsoft.com/office/drawing/2014/main" id="{FCA48F3A-0B99-9435-B7D3-1979805C0AA4}"/>
              </a:ext>
            </a:extLst>
          </p:cNvPr>
          <p:cNvPicPr>
            <a:picLocks noChangeAspect="1"/>
          </p:cNvPicPr>
          <p:nvPr/>
        </p:nvPicPr>
        <p:blipFill>
          <a:blip r:embed="rId3"/>
          <a:stretch>
            <a:fillRect/>
          </a:stretch>
        </p:blipFill>
        <p:spPr>
          <a:xfrm>
            <a:off x="838200" y="2677476"/>
            <a:ext cx="10744200" cy="2417445"/>
          </a:xfrm>
          <a:prstGeom prst="rect">
            <a:avLst/>
          </a:prstGeom>
          <a:noFill/>
        </p:spPr>
      </p:pic>
    </p:spTree>
    <p:custDataLst>
      <p:tags r:id="rId1"/>
    </p:custDataLst>
    <p:extLst>
      <p:ext uri="{BB962C8B-B14F-4D97-AF65-F5344CB8AC3E}">
        <p14:creationId xmlns:p14="http://schemas.microsoft.com/office/powerpoint/2010/main" val="1088235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0EA9-C95C-2A54-58FD-B003DF222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9A8E27-F8A6-284F-885C-B9BC26E47EE5}"/>
              </a:ext>
            </a:extLst>
          </p:cNvPr>
          <p:cNvSpPr>
            <a:spLocks noGrp="1"/>
          </p:cNvSpPr>
          <p:nvPr>
            <p:ph type="title"/>
          </p:nvPr>
        </p:nvSpPr>
        <p:spPr>
          <a:xfrm>
            <a:off x="782052" y="376642"/>
            <a:ext cx="9401607" cy="1325563"/>
          </a:xfrm>
        </p:spPr>
        <p:txBody>
          <a:bodyPr anchor="ctr">
            <a:normAutofit/>
          </a:bodyPr>
          <a:lstStyle/>
          <a:p>
            <a:r>
              <a:rPr lang="es-CO" noProof="0" dirty="0"/>
              <a:t>Análisis exploratorio de datos(EDA)</a:t>
            </a:r>
          </a:p>
        </p:txBody>
      </p:sp>
      <p:sp>
        <p:nvSpPr>
          <p:cNvPr id="4" name="Content Placeholder 2">
            <a:extLst>
              <a:ext uri="{FF2B5EF4-FFF2-40B4-BE49-F238E27FC236}">
                <a16:creationId xmlns:a16="http://schemas.microsoft.com/office/drawing/2014/main" id="{B933DDF8-2167-58D4-4585-AC0EE6DBB487}"/>
              </a:ext>
            </a:extLst>
          </p:cNvPr>
          <p:cNvSpPr txBox="1">
            <a:spLocks/>
          </p:cNvSpPr>
          <p:nvPr/>
        </p:nvSpPr>
        <p:spPr>
          <a:xfrm>
            <a:off x="782052" y="1825625"/>
            <a:ext cx="10571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rPr>
              <a:t>Entender el tipo de cada variable y su relación con las demás variables es esencial antes de crear cualquier tipo de análisis o modelos, en este caso por ejemplo se puede observar que no existe ninguna variable continua, todas son tipo categóricas.</a:t>
            </a:r>
          </a:p>
          <a:p>
            <a:pPr marL="0" indent="0" algn="just">
              <a:buNone/>
            </a:pPr>
            <a:r>
              <a:rPr lang="es-CO" sz="2000" noProof="0" dirty="0">
                <a:solidFill>
                  <a:schemeClr val="tx1"/>
                </a:solidFill>
              </a:rPr>
              <a:t>Otro paso importante es utilizar las diferentes herramientas de Python para comprender diferentes hallazgos que nos puedan dejar los primeros vistazos, como la oficina con mayores registros, el trimestre más frecuente, el predominante entre personas naturales y jurídicas e intentar entender o investigar por que ocurre todo esto(Alguna tendencia, ley, evento o razonamiento lógico).</a:t>
            </a:r>
          </a:p>
          <a:p>
            <a:pPr marL="0" indent="0" algn="just">
              <a:buNone/>
            </a:pPr>
            <a:endParaRPr lang="es-CO" sz="2000" noProof="0" dirty="0">
              <a:solidFill>
                <a:schemeClr val="tx1"/>
              </a:solidFill>
            </a:endParaRPr>
          </a:p>
        </p:txBody>
      </p:sp>
    </p:spTree>
    <p:custDataLst>
      <p:tags r:id="rId1"/>
    </p:custDataLst>
    <p:extLst>
      <p:ext uri="{BB962C8B-B14F-4D97-AF65-F5344CB8AC3E}">
        <p14:creationId xmlns:p14="http://schemas.microsoft.com/office/powerpoint/2010/main" val="231230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98C4A-5FCE-AC0A-83FE-2EA7E5AFB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BDA7F-F572-62F8-818F-C7EB61311B4B}"/>
              </a:ext>
            </a:extLst>
          </p:cNvPr>
          <p:cNvSpPr>
            <a:spLocks noGrp="1"/>
          </p:cNvSpPr>
          <p:nvPr>
            <p:ph type="title"/>
          </p:nvPr>
        </p:nvSpPr>
        <p:spPr>
          <a:xfrm>
            <a:off x="782053" y="376642"/>
            <a:ext cx="7848380" cy="1325563"/>
          </a:xfrm>
        </p:spPr>
        <p:txBody>
          <a:bodyPr anchor="ctr">
            <a:normAutofit/>
          </a:bodyPr>
          <a:lstStyle/>
          <a:p>
            <a:r>
              <a:rPr lang="es-CO" noProof="0" dirty="0" err="1"/>
              <a:t>Dashboard</a:t>
            </a:r>
            <a:r>
              <a:rPr lang="es-CO" noProof="0" dirty="0"/>
              <a:t> interactivo</a:t>
            </a:r>
          </a:p>
        </p:txBody>
      </p:sp>
      <p:sp>
        <p:nvSpPr>
          <p:cNvPr id="3" name="Content Placeholder 2">
            <a:extLst>
              <a:ext uri="{FF2B5EF4-FFF2-40B4-BE49-F238E27FC236}">
                <a16:creationId xmlns:a16="http://schemas.microsoft.com/office/drawing/2014/main" id="{6E59DA92-B09B-6A13-92F2-6322370C073C}"/>
              </a:ext>
            </a:extLst>
          </p:cNvPr>
          <p:cNvSpPr txBox="1">
            <a:spLocks/>
          </p:cNvSpPr>
          <p:nvPr/>
        </p:nvSpPr>
        <p:spPr>
          <a:xfrm>
            <a:off x="782052" y="1825625"/>
            <a:ext cx="10571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s-CO" sz="2000" noProof="0" dirty="0">
                <a:solidFill>
                  <a:schemeClr val="tx1"/>
                </a:solidFill>
              </a:rPr>
              <a:t>Tener un </a:t>
            </a:r>
            <a:r>
              <a:rPr lang="es-CO" sz="2000" noProof="0" dirty="0" err="1">
                <a:solidFill>
                  <a:schemeClr val="tx1"/>
                </a:solidFill>
              </a:rPr>
              <a:t>dashboard</a:t>
            </a:r>
            <a:r>
              <a:rPr lang="es-CO" sz="2000" noProof="0" dirty="0">
                <a:solidFill>
                  <a:schemeClr val="tx1"/>
                </a:solidFill>
              </a:rPr>
              <a:t> es útil ya que al no ser estático permite al usuario visualizar muchos más hallazgos a través de diferentes ajustes y graficas:</a:t>
            </a:r>
          </a:p>
          <a:p>
            <a:pPr algn="just"/>
            <a:r>
              <a:rPr lang="es-CO" sz="2000" noProof="0" dirty="0">
                <a:solidFill>
                  <a:schemeClr val="tx1"/>
                </a:solidFill>
              </a:rPr>
              <a:t>Primero el usuario puede elegir entre un rango de fechas por si quiere analizar ciertos meses, trimestres, semestres o años. Luego puede elegir la temporalidad en la que quiere que se muestre el gráfico, ya sea de manera diaria, mensual, trimestral, semestral o anual. Por ultimo, puede analizar si quiere las diferentes categorías(género, discapacidad, sujeto de formalización y número de familia).</a:t>
            </a:r>
          </a:p>
          <a:p>
            <a:pPr algn="just"/>
            <a:r>
              <a:rPr lang="es-CO" sz="2000" noProof="0" dirty="0">
                <a:solidFill>
                  <a:schemeClr val="tx1"/>
                </a:solidFill>
              </a:rPr>
              <a:t>Después, la primera gráfica mostrará los procesos de formalización con el color azul, de manera lineal teniendo en el eje X los años y en el eje Y el número de procesos. Para la segunda gráfica se opto por un grafico de barras el cual muestra los diferentes elementos con el color amarillo de la categoría seleccionada con sus respectivos números de procesos.</a:t>
            </a:r>
          </a:p>
        </p:txBody>
      </p:sp>
    </p:spTree>
    <p:custDataLst>
      <p:tags r:id="rId1"/>
    </p:custDataLst>
    <p:extLst>
      <p:ext uri="{BB962C8B-B14F-4D97-AF65-F5344CB8AC3E}">
        <p14:creationId xmlns:p14="http://schemas.microsoft.com/office/powerpoint/2010/main" val="24141158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DESIGN_ID_SLIDE_TEMPLATE_SKILL_NETWORK" val="762xjmeN"/>
  <p:tag name="ARTICULATE_DESIGN_ID_IBM DEVELOPER 2018 WHITE BACKGROUND" val="AcyDFp8V"/>
  <p:tag name="ARTICULATE_SLIDE_THUMBNAIL_REFRESH"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LIDE_TEMPLATE_skill_network">
  <a:themeElements>
    <a:clrScheme name="IBM Skills Network">
      <a:dk1>
        <a:srgbClr val="262626"/>
      </a:dk1>
      <a:lt1>
        <a:srgbClr val="525252"/>
      </a:lt1>
      <a:dk2>
        <a:srgbClr val="FFFFFF"/>
      </a:dk2>
      <a:lt2>
        <a:srgbClr val="FFFFFF"/>
      </a:lt2>
      <a:accent1>
        <a:srgbClr val="6C4DEA"/>
      </a:accent1>
      <a:accent2>
        <a:srgbClr val="82CFFF"/>
      </a:accent2>
      <a:accent3>
        <a:srgbClr val="FF7EB6"/>
      </a:accent3>
      <a:accent4>
        <a:srgbClr val="3DDBD9"/>
      </a:accent4>
      <a:accent5>
        <a:srgbClr val="5B9BD5"/>
      </a:accent5>
      <a:accent6>
        <a:srgbClr val="525252"/>
      </a:accent6>
      <a:hlink>
        <a:srgbClr val="C1C7CD"/>
      </a:hlink>
      <a:folHlink>
        <a:srgbClr val="DA1E28"/>
      </a:folHlink>
    </a:clrScheme>
    <a:fontScheme name="IBM Skills Network">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Skills Network PPT Template 01.2023.pptx" id="{565886F7-76CC-4370-877F-2511E1EB1B28}" vid="{AD061E48-3596-4052-9172-46F1919207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9" ma:contentTypeDescription="Create a new document." ma:contentTypeScope="" ma:versionID="d7279d4efbac013e02c1e816bc7f7c13">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0a3fd1dbe83fc08387abb87098562ef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AWB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AWBlink" ma:index="25" nillable="true" ma:displayName="AWB link" ma:description="Author Workbench link" ma:format="Dropdown" ma:internalName="AWBlink">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2edd55d-11a0-43df-8094-42adcb6055ca}" ma:internalName="TaxCatchAll" ma:showField="CatchAllData" ma:web="f80a141d-92ca-4d3d-9308-f7e7b1d44c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55be751-a274-42e8-93fb-f39d3b9bccc8">
      <Terms xmlns="http://schemas.microsoft.com/office/infopath/2007/PartnerControls"/>
    </lcf76f155ced4ddcb4097134ff3c332f>
    <TaxCatchAll xmlns="f80a141d-92ca-4d3d-9308-f7e7b1d44ce8" xsi:nil="true"/>
    <AWBlink xmlns="155be751-a274-42e8-93fb-f39d3b9bccc8" xsi:nil="true"/>
  </documentManagement>
</p:properties>
</file>

<file path=customXml/itemProps1.xml><?xml version="1.0" encoding="utf-8"?>
<ds:datastoreItem xmlns:ds="http://schemas.openxmlformats.org/officeDocument/2006/customXml" ds:itemID="{BEAB06F8-DBB4-44C7-AF84-8B098C8B03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f80a141d-92ca-4d3d-9308-f7e7b1d44ce8"/>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IBM PPT Temp Jan 2023</Template>
  <TotalTime>1330</TotalTime>
  <Words>2025</Words>
  <Application>Microsoft Office PowerPoint</Application>
  <PresentationFormat>Panorámica</PresentationFormat>
  <Paragraphs>119</Paragraphs>
  <Slides>36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36</vt:i4>
      </vt:variant>
    </vt:vector>
  </HeadingPairs>
  <TitlesOfParts>
    <vt:vector size="42" baseType="lpstr">
      <vt:lpstr>Arial</vt:lpstr>
      <vt:lpstr>Calibri</vt:lpstr>
      <vt:lpstr>IBM Plex Mono</vt:lpstr>
      <vt:lpstr>IBM Plex Sans</vt:lpstr>
      <vt:lpstr>IBM Plex Sans SemiBold</vt:lpstr>
      <vt:lpstr>SLIDE_TEMPLATE_skill_network</vt:lpstr>
      <vt:lpstr>Análisis del número de formalizaciones en Cali, Colombia</vt:lpstr>
      <vt:lpstr>Presentación de PowerPoint</vt:lpstr>
      <vt:lpstr>RESUMEN EJECUTIVO</vt:lpstr>
      <vt:lpstr>INTRODUCCIÓN</vt:lpstr>
      <vt:lpstr>METODOLOGÍA</vt:lpstr>
      <vt:lpstr>Recolección de datos</vt:lpstr>
      <vt:lpstr>Limpieza y preparación de datos</vt:lpstr>
      <vt:lpstr>Análisis exploratorio de datos(EDA)</vt:lpstr>
      <vt:lpstr>Dashboard interactivo</vt:lpstr>
      <vt:lpstr>Modelo de clustering(Kmeans)</vt:lpstr>
      <vt:lpstr>Modelos de predicción(SARIMA vs Prophet)</vt:lpstr>
      <vt:lpstr>RESULTADOS</vt:lpstr>
      <vt:lpstr>Resultados del análisis exploratorio de datos (EDA)</vt:lpstr>
      <vt:lpstr>Variables categóricas(no numéricas)</vt:lpstr>
      <vt:lpstr>Evolución del número de formalizaciones en el tiempo</vt:lpstr>
      <vt:lpstr>Títulos de propiedad realizados en cada oficina</vt:lpstr>
      <vt:lpstr>Distribución de cada característica(género)</vt:lpstr>
      <vt:lpstr>Distribución de cada característica(discapacidad)</vt:lpstr>
      <vt:lpstr>Distribución de cada característica(sujeto de formalización)</vt:lpstr>
      <vt:lpstr>Distribución de cada característica(numero de personas por familia)</vt:lpstr>
      <vt:lpstr>Relaciones entre variables</vt:lpstr>
      <vt:lpstr>Relaciones entre variables</vt:lpstr>
      <vt:lpstr>Resultados del dashboard </vt:lpstr>
      <vt:lpstr>DASHBOARD</vt:lpstr>
      <vt:lpstr>DASHBOARD</vt:lpstr>
      <vt:lpstr>DASHBOARD</vt:lpstr>
      <vt:lpstr>DASHBOARD</vt:lpstr>
      <vt:lpstr>Resultados  del análisis clasificatorio</vt:lpstr>
      <vt:lpstr>Clustering</vt:lpstr>
      <vt:lpstr>Resultados  del análisis predictivo</vt:lpstr>
      <vt:lpstr>SARIMA vs PROPHET</vt:lpstr>
      <vt:lpstr>SARIMA vs PROPHET</vt:lpstr>
      <vt:lpstr>SARIMA vs PROPHET</vt:lpstr>
      <vt:lpstr>CONCLUSIÓN</vt:lpstr>
      <vt:lpstr>APÉNDICE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Tori Sleeper</dc:creator>
  <cp:lastModifiedBy>diego gomez</cp:lastModifiedBy>
  <cp:revision>8</cp:revision>
  <dcterms:created xsi:type="dcterms:W3CDTF">2024-10-30T05:40:03Z</dcterms:created>
  <dcterms:modified xsi:type="dcterms:W3CDTF">2026-01-02T22:43:00Z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ediaServiceImageTags">
    <vt:lpwstr/>
  </property>
  <property fmtid="{D5CDD505-2E9C-101B-9397-08002B2CF9AE}" pid="4" name="ArticulateGUID">
    <vt:lpwstr>07C438A6-8092-445C-AC0D-AE1422093206</vt:lpwstr>
  </property>
  <property fmtid="{D5CDD505-2E9C-101B-9397-08002B2CF9AE}" pid="5" name="ArticulatePath">
    <vt:lpwstr>https://skilluptech.sharepoint.com/sites/Coursera/Shared Documents/General/PPT template/IBM Skills Network PPT Template 01.2023</vt:lpwstr>
  </property>
</Properties>
</file>